
<file path=[Content_Types].xml><?xml version="1.0" encoding="utf-8"?>
<Types xmlns="http://schemas.openxmlformats.org/package/2006/content-types">
  <Default Extension="png" ContentType="image/png"/>
  <Default Extension="wdp" ContentType="image/vnd.ms-photo"/>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342" r:id="rId3"/>
    <p:sldId id="765" r:id="rId5"/>
    <p:sldId id="768" r:id="rId6"/>
    <p:sldId id="763" r:id="rId7"/>
    <p:sldId id="348" r:id="rId8"/>
    <p:sldId id="347" r:id="rId9"/>
    <p:sldId id="326" r:id="rId10"/>
  </p:sldIdLst>
  <p:sldSz cx="18288000" cy="10296525"/>
  <p:notesSz cx="6858000" cy="9144000"/>
  <p:defaultTextStyle>
    <a:defPPr>
      <a:defRPr lang="zh-CN"/>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9435" algn="l" defTabSz="914400" rtl="0" eaLnBrk="1" latinLnBrk="0" hangingPunct="1">
      <a:defRPr sz="3600" kern="1200">
        <a:solidFill>
          <a:schemeClr val="tx1"/>
        </a:solidFill>
        <a:latin typeface="+mn-lt"/>
        <a:ea typeface="+mn-ea"/>
        <a:cs typeface="+mn-cs"/>
      </a:defRPr>
    </a:lvl3pPr>
    <a:lvl4pPr marL="2743835" algn="l" defTabSz="914400" rtl="0" eaLnBrk="1" latinLnBrk="0" hangingPunct="1">
      <a:defRPr sz="3600" kern="1200">
        <a:solidFill>
          <a:schemeClr val="tx1"/>
        </a:solidFill>
        <a:latin typeface="+mn-lt"/>
        <a:ea typeface="+mn-ea"/>
        <a:cs typeface="+mn-cs"/>
      </a:defRPr>
    </a:lvl4pPr>
    <a:lvl5pPr marL="3658870" algn="l" defTabSz="914400" rtl="0" eaLnBrk="1" latinLnBrk="0" hangingPunct="1">
      <a:defRPr sz="3600" kern="1200">
        <a:solidFill>
          <a:schemeClr val="tx1"/>
        </a:solidFill>
        <a:latin typeface="+mn-lt"/>
        <a:ea typeface="+mn-ea"/>
        <a:cs typeface="+mn-cs"/>
      </a:defRPr>
    </a:lvl5pPr>
    <a:lvl6pPr marL="4573270" algn="l" defTabSz="914400" rtl="0" eaLnBrk="1" latinLnBrk="0" hangingPunct="1">
      <a:defRPr sz="3600" kern="1200">
        <a:solidFill>
          <a:schemeClr val="tx1"/>
        </a:solidFill>
        <a:latin typeface="+mn-lt"/>
        <a:ea typeface="+mn-ea"/>
        <a:cs typeface="+mn-cs"/>
      </a:defRPr>
    </a:lvl6pPr>
    <a:lvl7pPr marL="5488305" algn="l" defTabSz="914400" rtl="0" eaLnBrk="1" latinLnBrk="0" hangingPunct="1">
      <a:defRPr sz="3600" kern="1200">
        <a:solidFill>
          <a:schemeClr val="tx1"/>
        </a:solidFill>
        <a:latin typeface="+mn-lt"/>
        <a:ea typeface="+mn-ea"/>
        <a:cs typeface="+mn-cs"/>
      </a:defRPr>
    </a:lvl7pPr>
    <a:lvl8pPr marL="6402705" algn="l" defTabSz="914400" rtl="0" eaLnBrk="1" latinLnBrk="0" hangingPunct="1">
      <a:defRPr sz="3600" kern="1200">
        <a:solidFill>
          <a:schemeClr val="tx1"/>
        </a:solidFill>
        <a:latin typeface="+mn-lt"/>
        <a:ea typeface="+mn-ea"/>
        <a:cs typeface="+mn-cs"/>
      </a:defRPr>
    </a:lvl8pPr>
    <a:lvl9pPr marL="7317105" algn="l" defTabSz="914400"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118FFF"/>
    <a:srgbClr val="1F6FD1"/>
    <a:srgbClr val="05287D"/>
    <a:srgbClr val="000000"/>
    <a:srgbClr val="18BDD3"/>
    <a:srgbClr val="0F7684"/>
    <a:srgbClr val="0950F9"/>
    <a:srgbClr val="17BDD3"/>
    <a:srgbClr val="2AC572"/>
    <a:srgbClr val="006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2" autoAdjust="0"/>
    <p:restoredTop sz="82743" autoAdjust="0"/>
  </p:normalViewPr>
  <p:slideViewPr>
    <p:cSldViewPr snapToGrid="0" snapToObjects="1">
      <p:cViewPr varScale="1">
        <p:scale>
          <a:sx n="61" d="100"/>
          <a:sy n="61" d="100"/>
        </p:scale>
        <p:origin x="1048" y="216"/>
      </p:cViewPr>
      <p:guideLst>
        <p:guide pos="5760"/>
        <p:guide orient="horz" pos="3431"/>
      </p:guideLst>
    </p:cSldViewPr>
  </p:slideViewPr>
  <p:notesTextViewPr>
    <p:cViewPr>
      <p:scale>
        <a:sx n="100" d="100"/>
        <a:sy n="100" d="100"/>
      </p:scale>
      <p:origin x="0" y="0"/>
    </p:cViewPr>
  </p:notesTextViewPr>
  <p:sorterViewPr>
    <p:cViewPr>
      <p:scale>
        <a:sx n="50" d="100"/>
        <a:sy n="50" d="100"/>
      </p:scale>
      <p:origin x="0" y="-7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A71CF3-27ED-604D-ADA5-3B18DBBF5F3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F800FD-2B50-3D4F-9886-DAA39170888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0"/>
              </a:spcBef>
              <a:spcAft>
                <a:spcPts val="0"/>
              </a:spcAft>
            </a:pPr>
            <a:r>
              <a:rPr lang="zh-CN" altLang="zh-CN" sz="1200" dirty="0">
                <a:latin typeface="微软雅黑" panose="020B0703020204020201" pitchFamily="34" charset="-122"/>
                <a:ea typeface="微软雅黑" panose="020B0703020204020201" pitchFamily="34" charset="-122"/>
              </a:rPr>
              <a:t>大家好，我是</a:t>
            </a:r>
            <a:r>
              <a:rPr lang="zh-CN" altLang="en-US" sz="1200" dirty="0">
                <a:latin typeface="微软雅黑" panose="020B0703020204020201" pitchFamily="34" charset="-122"/>
                <a:ea typeface="微软雅黑" panose="020B0703020204020201" pitchFamily="34" charset="-122"/>
              </a:rPr>
              <a:t>刘颖</a:t>
            </a:r>
            <a:r>
              <a:rPr lang="zh-CN" altLang="zh-CN" sz="1200" dirty="0">
                <a:latin typeface="微软雅黑" panose="020B0703020204020201" pitchFamily="34" charset="-122"/>
                <a:ea typeface="微软雅黑" panose="020B0703020204020201" pitchFamily="34" charset="-122"/>
              </a:rPr>
              <a:t>，今天为大家带来的主题是《</a:t>
            </a:r>
            <a:r>
              <a:rPr lang="zh-CN" altLang="en-US" sz="1200" dirty="0">
                <a:latin typeface="微软雅黑" panose="020B0703020204020201" pitchFamily="34" charset="-122"/>
                <a:ea typeface="微软雅黑" panose="020B0703020204020201" pitchFamily="34" charset="-122"/>
              </a:rPr>
              <a:t>腾讯云原生技术实践</a:t>
            </a:r>
            <a:r>
              <a:rPr lang="zh-CN" altLang="zh-CN" sz="1200" dirty="0">
                <a:latin typeface="微软雅黑" panose="020B0703020204020201" pitchFamily="34" charset="-122"/>
                <a:ea typeface="微软雅黑" panose="020B0703020204020201" pitchFamily="34" charset="-122"/>
              </a:rPr>
              <a:t>》。</a:t>
            </a:r>
            <a:endParaRPr lang="zh-CN" altLang="zh-CN" sz="120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en-US" altLang="zh-CN" sz="1200" dirty="0">
                <a:latin typeface="微软雅黑" panose="020B0703020204020201" pitchFamily="34" charset="-122"/>
                <a:ea typeface="微软雅黑" panose="020B0703020204020201" pitchFamily="34" charset="-122"/>
              </a:rPr>
              <a:t> </a:t>
            </a:r>
            <a:endParaRPr lang="zh-CN" altLang="zh-CN" sz="120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zh-CN" altLang="zh-CN" sz="1200" dirty="0">
                <a:latin typeface="微软雅黑" panose="020B0703020204020201" pitchFamily="34" charset="-122"/>
                <a:ea typeface="微软雅黑" panose="020B0703020204020201" pitchFamily="34" charset="-122"/>
              </a:rPr>
              <a:t>腾讯是中国最大的互联网综合服务提供商之一，腾讯内部每日运行着数以亿计的容器、函数服务，支撑着微信、</a:t>
            </a:r>
            <a:r>
              <a:rPr lang="en-US" altLang="zh-CN" sz="1200" dirty="0">
                <a:latin typeface="微软雅黑" panose="020B0703020204020201" pitchFamily="34" charset="-122"/>
                <a:ea typeface="微软雅黑" panose="020B0703020204020201" pitchFamily="34" charset="-122"/>
              </a:rPr>
              <a:t>QQ</a:t>
            </a:r>
            <a:r>
              <a:rPr lang="zh-CN" altLang="zh-CN" sz="1200" dirty="0">
                <a:latin typeface="微软雅黑" panose="020B0703020204020201" pitchFamily="34" charset="-122"/>
                <a:ea typeface="微软雅黑" panose="020B0703020204020201" pitchFamily="34" charset="-122"/>
              </a:rPr>
              <a:t>、游戏等多个重量级业务平稳运行和迭代升级，基于腾讯</a:t>
            </a:r>
            <a:r>
              <a:rPr lang="en-US" altLang="zh-CN" sz="1200" dirty="0">
                <a:latin typeface="微软雅黑" panose="020B0703020204020201" pitchFamily="34" charset="-122"/>
                <a:ea typeface="微软雅黑" panose="020B0703020204020201" pitchFamily="34" charset="-122"/>
              </a:rPr>
              <a:t>20</a:t>
            </a:r>
            <a:r>
              <a:rPr lang="zh-CN" altLang="zh-CN" sz="1200" dirty="0">
                <a:latin typeface="微软雅黑" panose="020B0703020204020201" pitchFamily="34" charset="-122"/>
                <a:ea typeface="微软雅黑" panose="020B0703020204020201" pitchFamily="34" charset="-122"/>
              </a:rPr>
              <a:t>年的互联网技术与海量经验，腾讯云推出了同时适用于互联网业务、传统业务及政企业务的云原生平台，包括腾讯云容器</a:t>
            </a:r>
            <a:r>
              <a:rPr lang="zh-CN" altLang="en-US" sz="1200" dirty="0">
                <a:latin typeface="微软雅黑" panose="020B0703020204020201" pitchFamily="34" charset="-122"/>
                <a:ea typeface="微软雅黑" panose="020B0703020204020201" pitchFamily="34" charset="-122"/>
              </a:rPr>
              <a:t>云</a:t>
            </a:r>
            <a:r>
              <a:rPr lang="zh-CN" altLang="zh-CN" sz="1200" dirty="0">
                <a:latin typeface="微软雅黑" panose="020B0703020204020201" pitchFamily="34" charset="-122"/>
                <a:ea typeface="微软雅黑" panose="020B0703020204020201" pitchFamily="34" charset="-122"/>
              </a:rPr>
              <a:t>平台</a:t>
            </a:r>
            <a:r>
              <a:rPr lang="en-US" altLang="zh-CN" sz="1200" dirty="0">
                <a:latin typeface="微软雅黑" panose="020B0703020204020201" pitchFamily="34" charset="-122"/>
                <a:ea typeface="微软雅黑" panose="020B0703020204020201" pitchFamily="34" charset="-122"/>
              </a:rPr>
              <a:t>TKE</a:t>
            </a:r>
            <a:r>
              <a:rPr lang="zh-CN" altLang="zh-CN" sz="1200" dirty="0">
                <a:latin typeface="微软雅黑" panose="020B0703020204020201" pitchFamily="34" charset="-122"/>
                <a:ea typeface="微软雅黑" panose="020B0703020204020201" pitchFamily="34" charset="-122"/>
              </a:rPr>
              <a:t>、</a:t>
            </a:r>
            <a:r>
              <a:rPr lang="zh-CN" altLang="en-US" sz="1200" dirty="0">
                <a:latin typeface="微软雅黑" panose="020B0703020204020201" pitchFamily="34" charset="-122"/>
                <a:ea typeface="微软雅黑" panose="020B0703020204020201" pitchFamily="34" charset="-122"/>
              </a:rPr>
              <a:t>容器服务网格</a:t>
            </a:r>
            <a:r>
              <a:rPr lang="en-US" altLang="zh-CN" sz="1200" dirty="0">
                <a:latin typeface="微软雅黑" panose="020B0703020204020201" pitchFamily="34" charset="-122"/>
                <a:ea typeface="微软雅黑" panose="020B0703020204020201" pitchFamily="34" charset="-122"/>
              </a:rPr>
              <a:t>TKE Mesh</a:t>
            </a:r>
            <a:r>
              <a:rPr lang="zh-CN" altLang="zh-CN" sz="1200" dirty="0">
                <a:latin typeface="微软雅黑" panose="020B0703020204020201" pitchFamily="34" charset="-122"/>
                <a:ea typeface="微软雅黑" panose="020B0703020204020201" pitchFamily="34" charset="-122"/>
              </a:rPr>
              <a:t>、</a:t>
            </a:r>
            <a:r>
              <a:rPr lang="en-US" altLang="zh-CN" sz="1200" dirty="0">
                <a:latin typeface="微软雅黑" panose="020B0703020204020201" pitchFamily="34" charset="-122"/>
                <a:ea typeface="微软雅黑" panose="020B0703020204020201" pitchFamily="34" charset="-122"/>
              </a:rPr>
              <a:t>Serverless</a:t>
            </a:r>
            <a:r>
              <a:rPr lang="zh-CN" altLang="en-US" sz="1200" dirty="0">
                <a:latin typeface="微软雅黑" panose="020B0703020204020201" pitchFamily="34" charset="-122"/>
                <a:ea typeface="微软雅黑" panose="020B0703020204020201" pitchFamily="34" charset="-122"/>
              </a:rPr>
              <a:t> </a:t>
            </a:r>
            <a:r>
              <a:rPr lang="en-US" altLang="zh-CN" sz="1200" dirty="0">
                <a:latin typeface="微软雅黑" panose="020B0703020204020201" pitchFamily="34" charset="-122"/>
                <a:ea typeface="微软雅黑" panose="020B0703020204020201" pitchFamily="34" charset="-122"/>
              </a:rPr>
              <a:t>2.0</a:t>
            </a:r>
            <a:r>
              <a:rPr lang="zh-CN" altLang="zh-CN" sz="1200" dirty="0">
                <a:latin typeface="微软雅黑" panose="020B0703020204020201" pitchFamily="34" charset="-122"/>
                <a:ea typeface="微软雅黑" panose="020B0703020204020201" pitchFamily="34" charset="-122"/>
              </a:rPr>
              <a:t>、一站式</a:t>
            </a:r>
            <a:r>
              <a:rPr lang="en-US" altLang="zh-CN" sz="1200" dirty="0">
                <a:latin typeface="微软雅黑" panose="020B0703020204020201" pitchFamily="34" charset="-122"/>
                <a:ea typeface="微软雅黑" panose="020B0703020204020201" pitchFamily="34" charset="-122"/>
              </a:rPr>
              <a:t>DevOps</a:t>
            </a:r>
            <a:r>
              <a:rPr lang="zh-CN" altLang="zh-CN" sz="1200" dirty="0">
                <a:latin typeface="微软雅黑" panose="020B0703020204020201" pitchFamily="34" charset="-122"/>
                <a:ea typeface="微软雅黑" panose="020B0703020204020201" pitchFamily="34" charset="-122"/>
              </a:rPr>
              <a:t>平台等等，为各种场景提供从原有架构向云原生应用迁移的最佳工具和数据运营的有效模型。</a:t>
            </a:r>
            <a:endParaRPr lang="zh-CN" altLang="en-US" sz="1200" dirty="0">
              <a:latin typeface="微软雅黑" panose="020B0703020204020201" pitchFamily="34" charset="-122"/>
              <a:ea typeface="微软雅黑" panose="020B0703020204020201" pitchFamily="34" charset="-122"/>
            </a:endParaRPr>
          </a:p>
          <a:p>
            <a:endParaRPr lang="zh-CN" altLang="en-US"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0"/>
              </a:spcBef>
              <a:spcAft>
                <a:spcPts val="0"/>
              </a:spcAft>
            </a:pPr>
            <a:r>
              <a:rPr lang="zh-CN" altLang="en-US" sz="1050" dirty="0">
                <a:latin typeface="微软雅黑" panose="020B0703020204020201" pitchFamily="34" charset="-122"/>
                <a:ea typeface="微软雅黑" panose="020B0703020204020201" pitchFamily="34" charset="-122"/>
              </a:rPr>
              <a:t>随着</a:t>
            </a:r>
            <a:r>
              <a:rPr lang="en-US" altLang="zh-CN" sz="1050" dirty="0" err="1">
                <a:latin typeface="微软雅黑" panose="020B0703020204020201" pitchFamily="34" charset="-122"/>
                <a:ea typeface="微软雅黑" panose="020B0703020204020201" pitchFamily="34" charset="-122"/>
              </a:rPr>
              <a:t>kubernetes</a:t>
            </a:r>
            <a:r>
              <a:rPr lang="zh-CN" altLang="en-US" sz="1050" dirty="0">
                <a:latin typeface="微软雅黑" panose="020B0703020204020201" pitchFamily="34" charset="-122"/>
                <a:ea typeface="微软雅黑" panose="020B0703020204020201" pitchFamily="34" charset="-122"/>
              </a:rPr>
              <a:t>为代表的云原生技术及生态不断发展及成熟，越来越多的企业逐渐采用</a:t>
            </a:r>
            <a:r>
              <a:rPr lang="en-US" altLang="zh-CN" sz="1050" dirty="0" err="1">
                <a:latin typeface="微软雅黑" panose="020B0703020204020201" pitchFamily="34" charset="-122"/>
                <a:ea typeface="微软雅黑" panose="020B0703020204020201" pitchFamily="34" charset="-122"/>
              </a:rPr>
              <a:t>kubernetes</a:t>
            </a:r>
            <a:r>
              <a:rPr lang="zh-CN" altLang="en-US" sz="1050" dirty="0">
                <a:latin typeface="微软雅黑" panose="020B0703020204020201" pitchFamily="34" charset="-122"/>
                <a:ea typeface="微软雅黑" panose="020B0703020204020201" pitchFamily="34" charset="-122"/>
              </a:rPr>
              <a:t>作为技术基础设施。为此，我们正式推出企业级容器云平台</a:t>
            </a:r>
            <a:r>
              <a:rPr lang="en-US" altLang="zh-CN" sz="1050" dirty="0">
                <a:latin typeface="微软雅黑" panose="020B0703020204020201" pitchFamily="34" charset="-122"/>
                <a:ea typeface="微软雅黑" panose="020B0703020204020201" pitchFamily="34" charset="-122"/>
              </a:rPr>
              <a:t>- Tencent  </a:t>
            </a:r>
            <a:r>
              <a:rPr lang="en-US" altLang="zh-CN" sz="1050" dirty="0" err="1">
                <a:latin typeface="微软雅黑" panose="020B0703020204020201" pitchFamily="34" charset="-122"/>
                <a:ea typeface="微软雅黑" panose="020B0703020204020201" pitchFamily="34" charset="-122"/>
              </a:rPr>
              <a:t>kubernetes</a:t>
            </a:r>
            <a:r>
              <a:rPr lang="en-US" altLang="zh-CN" sz="1050" dirty="0">
                <a:latin typeface="微软雅黑" panose="020B0703020204020201" pitchFamily="34" charset="-122"/>
                <a:ea typeface="微软雅黑" panose="020B0703020204020201" pitchFamily="34" charset="-122"/>
              </a:rPr>
              <a:t> Engine </a:t>
            </a:r>
            <a:r>
              <a:rPr lang="zh-CN" altLang="en-US" sz="1050" dirty="0">
                <a:latin typeface="微软雅黑" panose="020B0703020204020201" pitchFamily="34" charset="-122"/>
                <a:ea typeface="微软雅黑" panose="020B0703020204020201" pitchFamily="34" charset="-122"/>
              </a:rPr>
              <a:t>企业版，简称 </a:t>
            </a:r>
            <a:r>
              <a:rPr lang="en-US" altLang="zh-CN" sz="1050" dirty="0">
                <a:latin typeface="微软雅黑" panose="020B0703020204020201" pitchFamily="34" charset="-122"/>
                <a:ea typeface="微软雅黑" panose="020B0703020204020201" pitchFamily="34" charset="-122"/>
              </a:rPr>
              <a:t>TKE </a:t>
            </a:r>
            <a:r>
              <a:rPr lang="zh-CN" altLang="en-US" sz="1050" dirty="0">
                <a:latin typeface="微软雅黑" panose="020B0703020204020201" pitchFamily="34" charset="-122"/>
                <a:ea typeface="微软雅黑" panose="020B0703020204020201" pitchFamily="34" charset="-122"/>
              </a:rPr>
              <a:t>企业版。</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zh-CN" altLang="en-US"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en-US" altLang="zh-CN" sz="1050" dirty="0">
                <a:latin typeface="微软雅黑" panose="020B0703020204020201" pitchFamily="34" charset="-122"/>
                <a:ea typeface="微软雅黑" panose="020B0703020204020201" pitchFamily="34" charset="-122"/>
              </a:rPr>
              <a:t>TKE</a:t>
            </a:r>
            <a:r>
              <a:rPr lang="zh-CN" altLang="en-US" sz="1050" dirty="0">
                <a:latin typeface="微软雅黑" panose="020B0703020204020201" pitchFamily="34" charset="-122"/>
                <a:ea typeface="微软雅黑" panose="020B0703020204020201" pitchFamily="34" charset="-122"/>
              </a:rPr>
              <a:t>企业版用于企业私有化部署并搭建自己的容器管理平台。同时</a:t>
            </a:r>
            <a:r>
              <a:rPr lang="en-US" altLang="zh-CN" sz="1050" dirty="0">
                <a:latin typeface="微软雅黑" panose="020B0703020204020201" pitchFamily="34" charset="-122"/>
                <a:ea typeface="微软雅黑" panose="020B0703020204020201" pitchFamily="34" charset="-122"/>
              </a:rPr>
              <a:t>TKE</a:t>
            </a:r>
            <a:r>
              <a:rPr lang="zh-CN" altLang="en-US" sz="1050" dirty="0">
                <a:latin typeface="微软雅黑" panose="020B0703020204020201" pitchFamily="34" charset="-122"/>
                <a:ea typeface="微软雅黑" panose="020B0703020204020201" pitchFamily="34" charset="-122"/>
              </a:rPr>
              <a:t>企业版采用与腾讯公有云容器服务一致的架构和管理模式，所以企业在私有化管理容器服务的同时，也能够非常便捷的打通云上的容器服务并获得一致的管理体验，实现混合云部署；在未来，我们也会进一步扩展这里的功能，实现混合云管理。</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zh-CN" altLang="en-US"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zh-CN" altLang="en-US" sz="1050" dirty="0">
                <a:latin typeface="微软雅黑" panose="020B0703020204020201" pitchFamily="34" charset="-122"/>
                <a:ea typeface="微软雅黑" panose="020B0703020204020201" pitchFamily="34" charset="-122"/>
              </a:rPr>
              <a:t>此外，我们也将腾讯内部微信、</a:t>
            </a:r>
            <a:r>
              <a:rPr lang="en-US" altLang="zh-CN" sz="1050" dirty="0">
                <a:latin typeface="微软雅黑" panose="020B0703020204020201" pitchFamily="34" charset="-122"/>
                <a:ea typeface="微软雅黑" panose="020B0703020204020201" pitchFamily="34" charset="-122"/>
              </a:rPr>
              <a:t>QQ</a:t>
            </a:r>
            <a:r>
              <a:rPr lang="zh-CN" altLang="en-US" sz="1050" dirty="0">
                <a:latin typeface="微软雅黑" panose="020B0703020204020201" pitchFamily="34" charset="-122"/>
                <a:ea typeface="微软雅黑" panose="020B0703020204020201" pitchFamily="34" charset="-122"/>
              </a:rPr>
              <a:t>、游戏 在容器这块的使用经验大量融入到 </a:t>
            </a:r>
            <a:r>
              <a:rPr lang="en-US" altLang="zh-CN" sz="1050" dirty="0">
                <a:latin typeface="微软雅黑" panose="020B0703020204020201" pitchFamily="34" charset="-122"/>
                <a:ea typeface="微软雅黑" panose="020B0703020204020201" pitchFamily="34" charset="-122"/>
              </a:rPr>
              <a:t>TKE</a:t>
            </a:r>
            <a:r>
              <a:rPr lang="zh-CN" altLang="en-US" sz="1050" dirty="0">
                <a:latin typeface="微软雅黑" panose="020B0703020204020201" pitchFamily="34" charset="-122"/>
                <a:ea typeface="微软雅黑" panose="020B0703020204020201" pitchFamily="34" charset="-122"/>
              </a:rPr>
              <a:t>企业版中，如</a:t>
            </a:r>
            <a:r>
              <a:rPr lang="en-US" altLang="zh-CN" sz="1050" dirty="0">
                <a:latin typeface="微软雅黑" panose="020B0703020204020201" pitchFamily="34" charset="-122"/>
                <a:ea typeface="微软雅黑" panose="020B0703020204020201" pitchFamily="34" charset="-122"/>
              </a:rPr>
              <a:t>GPU</a:t>
            </a:r>
            <a:r>
              <a:rPr lang="zh-CN" altLang="en-US" sz="1050" dirty="0">
                <a:latin typeface="微软雅黑" panose="020B0703020204020201" pitchFamily="34" charset="-122"/>
                <a:ea typeface="微软雅黑" panose="020B0703020204020201" pitchFamily="34" charset="-122"/>
              </a:rPr>
              <a:t>虚拟化用于解决</a:t>
            </a:r>
            <a:r>
              <a:rPr lang="en-US" altLang="zh-CN" sz="1050" dirty="0">
                <a:latin typeface="微软雅黑" panose="020B0703020204020201" pitchFamily="34" charset="-122"/>
                <a:ea typeface="微软雅黑" panose="020B0703020204020201" pitchFamily="34" charset="-122"/>
              </a:rPr>
              <a:t>GPU</a:t>
            </a:r>
            <a:r>
              <a:rPr lang="zh-CN" altLang="en-US" sz="1050" dirty="0">
                <a:latin typeface="微软雅黑" panose="020B0703020204020201" pitchFamily="34" charset="-122"/>
                <a:ea typeface="微软雅黑" panose="020B0703020204020201" pitchFamily="34" charset="-122"/>
              </a:rPr>
              <a:t>共享问题，</a:t>
            </a:r>
            <a:r>
              <a:rPr lang="en-US" altLang="zh-CN" sz="1050" dirty="0">
                <a:latin typeface="微软雅黑" panose="020B0703020204020201" pitchFamily="34" charset="-122"/>
                <a:ea typeface="微软雅黑" panose="020B0703020204020201" pitchFamily="34" charset="-122"/>
              </a:rPr>
              <a:t>TAPP</a:t>
            </a:r>
            <a:r>
              <a:rPr lang="zh-CN" altLang="en-US" sz="1050" dirty="0">
                <a:latin typeface="微软雅黑" panose="020B0703020204020201" pitchFamily="34" charset="-122"/>
                <a:ea typeface="微软雅黑" panose="020B0703020204020201" pitchFamily="34" charset="-122"/>
              </a:rPr>
              <a:t>应用管理用于让</a:t>
            </a:r>
            <a:r>
              <a:rPr lang="en-US" altLang="zh-CN" sz="1050" dirty="0" err="1">
                <a:latin typeface="微软雅黑" panose="020B0703020204020201" pitchFamily="34" charset="-122"/>
                <a:ea typeface="微软雅黑" panose="020B0703020204020201" pitchFamily="34" charset="-122"/>
              </a:rPr>
              <a:t>kubernetes</a:t>
            </a:r>
            <a:r>
              <a:rPr lang="zh-CN" altLang="en-US" sz="1050" dirty="0">
                <a:latin typeface="微软雅黑" panose="020B0703020204020201" pitchFamily="34" charset="-122"/>
                <a:ea typeface="微软雅黑" panose="020B0703020204020201" pitchFamily="34" charset="-122"/>
              </a:rPr>
              <a:t>服务及</a:t>
            </a:r>
            <a:r>
              <a:rPr lang="en-US" altLang="zh-CN" sz="1050" dirty="0">
                <a:latin typeface="微软雅黑" panose="020B0703020204020201" pitchFamily="34" charset="-122"/>
                <a:ea typeface="微软雅黑" panose="020B0703020204020201" pitchFamily="34" charset="-122"/>
              </a:rPr>
              <a:t>pod</a:t>
            </a:r>
            <a:r>
              <a:rPr lang="zh-CN" altLang="en-US" sz="1050" dirty="0">
                <a:latin typeface="微软雅黑" panose="020B0703020204020201" pitchFamily="34" charset="-122"/>
                <a:ea typeface="微软雅黑" panose="020B0703020204020201" pitchFamily="34" charset="-122"/>
              </a:rPr>
              <a:t>管理更加精细化、发布过程更加可控，在离线混部技术提升资源利用率降低成本。</a:t>
            </a:r>
            <a:endParaRPr lang="zh-CN" altLang="en-US" sz="1050" dirty="0">
              <a:latin typeface="微软雅黑" panose="020B0703020204020201" pitchFamily="34" charset="-122"/>
              <a:ea typeface="微软雅黑" panose="020B0703020204020201" pitchFamily="34" charset="-122"/>
            </a:endParaRPr>
          </a:p>
          <a:p>
            <a:endParaRPr lang="zh-CN" altLang="en-US" sz="1050"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pPr>
            <a:r>
              <a:rPr lang="zh-CN" altLang="en-US" sz="1050" dirty="0">
                <a:latin typeface="微软雅黑" panose="020B0703020204020201" pitchFamily="34" charset="-122"/>
                <a:ea typeface="微软雅黑" panose="020B0703020204020201" pitchFamily="34" charset="-122"/>
              </a:rPr>
              <a:t>随着容器与</a:t>
            </a:r>
            <a:r>
              <a:rPr lang="en-US" altLang="zh-CN" sz="1050" dirty="0">
                <a:latin typeface="微软雅黑" panose="020B0703020204020201" pitchFamily="34" charset="-122"/>
                <a:ea typeface="微软雅黑" panose="020B0703020204020201" pitchFamily="34" charset="-122"/>
              </a:rPr>
              <a:t>Kubernetes</a:t>
            </a:r>
            <a:r>
              <a:rPr lang="zh-CN" altLang="en-US" sz="1050" dirty="0">
                <a:latin typeface="微软雅黑" panose="020B0703020204020201" pitchFamily="34" charset="-122"/>
                <a:ea typeface="微软雅黑" panose="020B0703020204020201" pitchFamily="34" charset="-122"/>
              </a:rPr>
              <a:t>的广泛应用，客户在服务间通信管控上的压力也愈发突出，支持一致的流量、容错、安全控制和故障定位能力逐渐成为了</a:t>
            </a:r>
            <a:r>
              <a:rPr lang="en-US" altLang="zh-CN" sz="1050" dirty="0">
                <a:latin typeface="微软雅黑" panose="020B0703020204020201" pitchFamily="34" charset="-122"/>
                <a:ea typeface="微软雅黑" panose="020B0703020204020201" pitchFamily="34" charset="-122"/>
              </a:rPr>
              <a:t>Kubernetes</a:t>
            </a:r>
            <a:r>
              <a:rPr lang="zh-CN" altLang="en-US" sz="1050" dirty="0">
                <a:latin typeface="微软雅黑" panose="020B0703020204020201" pitchFamily="34" charset="-122"/>
                <a:ea typeface="微软雅黑" panose="020B0703020204020201" pitchFamily="34" charset="-122"/>
              </a:rPr>
              <a:t>上客户的共性痛点。基于此，今天我们很高兴推出腾讯云容器服务网格：</a:t>
            </a:r>
            <a:r>
              <a:rPr lang="en-US" altLang="zh-CN" sz="1050" dirty="0">
                <a:latin typeface="微软雅黑" panose="020B0703020204020201" pitchFamily="34" charset="-122"/>
                <a:ea typeface="微软雅黑" panose="020B0703020204020201" pitchFamily="34" charset="-122"/>
              </a:rPr>
              <a:t>TKE Mesh</a:t>
            </a:r>
            <a:r>
              <a:rPr lang="zh-CN" altLang="en-US" sz="1050" dirty="0">
                <a:latin typeface="微软雅黑" panose="020B0703020204020201" pitchFamily="34" charset="-122"/>
                <a:ea typeface="微软雅黑" panose="020B0703020204020201" pitchFamily="34" charset="-122"/>
              </a:rPr>
              <a:t>。</a:t>
            </a:r>
            <a:endParaRPr lang="zh-CN" altLang="en-US" sz="1050" dirty="0">
              <a:latin typeface="微软雅黑" panose="020B0703020204020201" pitchFamily="34" charset="-122"/>
              <a:ea typeface="微软雅黑" panose="020B0703020204020201" pitchFamily="34" charset="-122"/>
            </a:endParaRPr>
          </a:p>
          <a:p>
            <a:pPr algn="just">
              <a:lnSpc>
                <a:spcPct val="120000"/>
              </a:lnSpc>
            </a:pPr>
            <a:endParaRPr lang="zh-CN" altLang="en-US" sz="1050" dirty="0">
              <a:latin typeface="微软雅黑" panose="020B0703020204020201" pitchFamily="34" charset="-122"/>
              <a:ea typeface="微软雅黑" panose="020B0703020204020201" pitchFamily="34" charset="-122"/>
            </a:endParaRPr>
          </a:p>
          <a:p>
            <a:pPr algn="just">
              <a:lnSpc>
                <a:spcPct val="120000"/>
              </a:lnSpc>
            </a:pPr>
            <a:r>
              <a:rPr lang="zh-CN" altLang="en-US" sz="1050" dirty="0">
                <a:latin typeface="微软雅黑" panose="020B0703020204020201" pitchFamily="34" charset="-122"/>
                <a:ea typeface="微软雅黑" panose="020B0703020204020201" pitchFamily="34" charset="-122"/>
              </a:rPr>
              <a:t>源自</a:t>
            </a:r>
            <a:r>
              <a:rPr lang="en-US" altLang="zh-CN" sz="1050" dirty="0" err="1">
                <a:latin typeface="微软雅黑" panose="020B0703020204020201" pitchFamily="34" charset="-122"/>
                <a:ea typeface="微软雅黑" panose="020B0703020204020201" pitchFamily="34" charset="-122"/>
              </a:rPr>
              <a:t>Istio</a:t>
            </a:r>
            <a:r>
              <a:rPr lang="zh-CN" altLang="en-US" sz="1050" dirty="0">
                <a:latin typeface="微软雅黑" panose="020B0703020204020201" pitchFamily="34" charset="-122"/>
                <a:ea typeface="微软雅黑" panose="020B0703020204020201" pitchFamily="34" charset="-122"/>
              </a:rPr>
              <a:t>，</a:t>
            </a:r>
            <a:r>
              <a:rPr lang="en-US" altLang="zh-CN" sz="1050" dirty="0">
                <a:latin typeface="微软雅黑" panose="020B0703020204020201" pitchFamily="34" charset="-122"/>
                <a:ea typeface="微软雅黑" panose="020B0703020204020201" pitchFamily="34" charset="-122"/>
              </a:rPr>
              <a:t>TKE Mesh</a:t>
            </a:r>
            <a:r>
              <a:rPr lang="zh-CN" altLang="en-US" sz="1050" dirty="0">
                <a:latin typeface="微软雅黑" panose="020B0703020204020201" pitchFamily="34" charset="-122"/>
                <a:ea typeface="微软雅黑" panose="020B0703020204020201" pitchFamily="34" charset="-122"/>
              </a:rPr>
              <a:t>与</a:t>
            </a:r>
            <a:r>
              <a:rPr lang="en-US" altLang="zh-CN" sz="1050" dirty="0">
                <a:latin typeface="微软雅黑" panose="020B0703020204020201" pitchFamily="34" charset="-122"/>
                <a:ea typeface="微软雅黑" panose="020B0703020204020201" pitchFamily="34" charset="-122"/>
              </a:rPr>
              <a:t>TKE</a:t>
            </a:r>
            <a:r>
              <a:rPr lang="zh-CN" altLang="en-US" sz="1050" dirty="0">
                <a:latin typeface="微软雅黑" panose="020B0703020204020201" pitchFamily="34" charset="-122"/>
                <a:ea typeface="微软雅黑" panose="020B0703020204020201" pitchFamily="34" charset="-122"/>
              </a:rPr>
              <a:t>和云基础设施原生集成，一键式启用，</a:t>
            </a:r>
            <a:r>
              <a:rPr lang="en-US" altLang="zh-CN" sz="1050" dirty="0">
                <a:latin typeface="微软雅黑" panose="020B0703020204020201" pitchFamily="34" charset="-122"/>
                <a:ea typeface="微软雅黑" panose="020B0703020204020201" pitchFamily="34" charset="-122"/>
              </a:rPr>
              <a:t>TKE</a:t>
            </a:r>
            <a:r>
              <a:rPr lang="zh-CN" altLang="en-US" sz="1050" dirty="0">
                <a:latin typeface="微软雅黑" panose="020B0703020204020201" pitchFamily="34" charset="-122"/>
                <a:ea typeface="微软雅黑" panose="020B0703020204020201" pitchFamily="34" charset="-122"/>
              </a:rPr>
              <a:t>集群即可获取全方位的服务通信管控能力；未来我们还将支持多集群</a:t>
            </a:r>
            <a:r>
              <a:rPr lang="en-US" altLang="zh-CN" sz="1050" dirty="0">
                <a:latin typeface="微软雅黑" panose="020B0703020204020201" pitchFamily="34" charset="-122"/>
                <a:ea typeface="微软雅黑" panose="020B0703020204020201" pitchFamily="34" charset="-122"/>
              </a:rPr>
              <a:t>mesh</a:t>
            </a:r>
            <a:r>
              <a:rPr lang="zh-CN" altLang="en-US" sz="1050" dirty="0">
                <a:latin typeface="微软雅黑" panose="020B0703020204020201" pitchFamily="34" charset="-122"/>
                <a:ea typeface="微软雅黑" panose="020B0703020204020201" pitchFamily="34" charset="-122"/>
              </a:rPr>
              <a:t>，支撑跨地域跨集群负载均衡与容灾，实现统一服务流量管控，并覆盖混合云与边缘计算场景。</a:t>
            </a:r>
            <a:r>
              <a:rPr lang="en-US" altLang="zh-CN" sz="1050" dirty="0">
                <a:latin typeface="微软雅黑" panose="020B0703020204020201" pitchFamily="34" charset="-122"/>
                <a:ea typeface="微软雅黑" panose="020B0703020204020201" pitchFamily="34" charset="-122"/>
              </a:rPr>
              <a:t>TKE Mesh</a:t>
            </a:r>
            <a:r>
              <a:rPr lang="zh-CN" altLang="en-US" sz="1050" dirty="0">
                <a:latin typeface="微软雅黑" panose="020B0703020204020201" pitchFamily="34" charset="-122"/>
                <a:ea typeface="微软雅黑" panose="020B0703020204020201" pitchFamily="34" charset="-122"/>
              </a:rPr>
              <a:t>提供完善的性能与调用监控，支撑瓶颈分析与问题定位；基于此可构建服务流量驱动的</a:t>
            </a:r>
            <a:r>
              <a:rPr lang="en-US" altLang="zh-CN" sz="1050" dirty="0">
                <a:latin typeface="微软雅黑" panose="020B0703020204020201" pitchFamily="34" charset="-122"/>
                <a:ea typeface="微软雅黑" panose="020B0703020204020201" pitchFamily="34" charset="-122"/>
              </a:rPr>
              <a:t>HPA</a:t>
            </a:r>
            <a:r>
              <a:rPr lang="zh-CN" altLang="en-US" sz="1050" dirty="0">
                <a:latin typeface="微软雅黑" panose="020B0703020204020201" pitchFamily="34" charset="-122"/>
                <a:ea typeface="微软雅黑" panose="020B0703020204020201" pitchFamily="34" charset="-122"/>
              </a:rPr>
              <a:t>和节点伸缩，实现精细的服务容量规划与性能优化。</a:t>
            </a:r>
            <a:endParaRPr lang="zh-CN" altLang="en-US" sz="1050" dirty="0">
              <a:latin typeface="微软雅黑" panose="020B0703020204020201" pitchFamily="34" charset="-122"/>
              <a:ea typeface="微软雅黑" panose="020B0703020204020201" pitchFamily="34" charset="-122"/>
            </a:endParaRPr>
          </a:p>
          <a:p>
            <a:pPr algn="just">
              <a:lnSpc>
                <a:spcPct val="120000"/>
              </a:lnSpc>
            </a:pPr>
            <a:endParaRPr lang="zh-CN" altLang="en-US" sz="1050" dirty="0">
              <a:latin typeface="微软雅黑" panose="020B0703020204020201" pitchFamily="34" charset="-122"/>
              <a:ea typeface="微软雅黑" panose="020B0703020204020201" pitchFamily="34" charset="-122"/>
            </a:endParaRPr>
          </a:p>
          <a:p>
            <a:pPr algn="just">
              <a:lnSpc>
                <a:spcPct val="120000"/>
              </a:lnSpc>
            </a:pPr>
            <a:r>
              <a:rPr lang="zh-CN" altLang="en-US" sz="1050" dirty="0">
                <a:latin typeface="微软雅黑" panose="020B0703020204020201" pitchFamily="34" charset="-122"/>
                <a:ea typeface="微软雅黑" panose="020B0703020204020201" pitchFamily="34" charset="-122"/>
              </a:rPr>
              <a:t>此外，在与腾讯文档、</a:t>
            </a:r>
            <a:r>
              <a:rPr lang="en-US" altLang="zh-CN" sz="1050" dirty="0">
                <a:latin typeface="微软雅黑" panose="020B0703020204020201" pitchFamily="34" charset="-122"/>
                <a:ea typeface="微软雅黑" panose="020B0703020204020201" pitchFamily="34" charset="-122"/>
              </a:rPr>
              <a:t>QQ</a:t>
            </a:r>
            <a:r>
              <a:rPr lang="zh-CN" altLang="en-US" sz="1050" dirty="0">
                <a:latin typeface="微软雅黑" panose="020B0703020204020201" pitchFamily="34" charset="-122"/>
                <a:ea typeface="微软雅黑" panose="020B0703020204020201" pitchFamily="34" charset="-122"/>
              </a:rPr>
              <a:t>、直播等自研业务</a:t>
            </a:r>
            <a:r>
              <a:rPr lang="en-US" altLang="zh-CN" sz="1050" dirty="0">
                <a:latin typeface="微软雅黑" panose="020B0703020204020201" pitchFamily="34" charset="-122"/>
                <a:ea typeface="微软雅黑" panose="020B0703020204020201" pitchFamily="34" charset="-122"/>
              </a:rPr>
              <a:t>mesh</a:t>
            </a:r>
            <a:r>
              <a:rPr lang="zh-CN" altLang="en-US" sz="1050" dirty="0">
                <a:latin typeface="微软雅黑" panose="020B0703020204020201" pitchFamily="34" charset="-122"/>
                <a:ea typeface="微软雅黑" panose="020B0703020204020201" pitchFamily="34" charset="-122"/>
              </a:rPr>
              <a:t>化实践过程中实现的私有协议拓展能力，以及腾讯持续在数据面网络损耗优化投入的进展和成果，我们将随着</a:t>
            </a:r>
            <a:r>
              <a:rPr lang="en-US" altLang="zh-CN" sz="1050" dirty="0">
                <a:latin typeface="微软雅黑" panose="020B0703020204020201" pitchFamily="34" charset="-122"/>
                <a:ea typeface="微软雅黑" panose="020B0703020204020201" pitchFamily="34" charset="-122"/>
              </a:rPr>
              <a:t>TKE Mesh</a:t>
            </a:r>
            <a:r>
              <a:rPr lang="zh-CN" altLang="en-US" sz="1050" dirty="0">
                <a:latin typeface="微软雅黑" panose="020B0703020204020201" pitchFamily="34" charset="-122"/>
                <a:ea typeface="微软雅黑" panose="020B0703020204020201" pitchFamily="34" charset="-122"/>
              </a:rPr>
              <a:t>迭代逐步产品化开放输出。</a:t>
            </a:r>
            <a:endParaRPr lang="zh-CN" altLang="en-US" sz="1050" dirty="0">
              <a:latin typeface="微软雅黑" panose="020B0703020204020201" pitchFamily="34" charset="-122"/>
              <a:ea typeface="微软雅黑" panose="020B0703020204020201" pitchFamily="34" charset="-122"/>
            </a:endParaRPr>
          </a:p>
          <a:p>
            <a:endParaRPr lang="zh-CN" altLang="en-US" sz="1050"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0"/>
              </a:spcBef>
              <a:spcAft>
                <a:spcPts val="0"/>
              </a:spcAft>
            </a:pPr>
            <a:r>
              <a:rPr lang="en-US" altLang="zh-CN" sz="1050" dirty="0">
                <a:latin typeface="微软雅黑" panose="020B0703020204020201" pitchFamily="34" charset="-122"/>
                <a:ea typeface="微软雅黑" panose="020B0703020204020201" pitchFamily="34" charset="-122"/>
              </a:rPr>
              <a:t>1</a:t>
            </a:r>
            <a:r>
              <a:rPr lang="zh-CN" altLang="en-US" sz="1050" dirty="0">
                <a:latin typeface="微软雅黑" panose="020B0703020204020201" pitchFamily="34" charset="-122"/>
                <a:ea typeface="微软雅黑" panose="020B0703020204020201" pitchFamily="34" charset="-122"/>
              </a:rPr>
              <a:t>、</a:t>
            </a:r>
            <a:r>
              <a:rPr lang="en-US" altLang="zh-CN" sz="1050" dirty="0">
                <a:latin typeface="微软雅黑" panose="020B0703020204020201" pitchFamily="34" charset="-122"/>
                <a:ea typeface="微软雅黑" panose="020B0703020204020201" pitchFamily="34" charset="-122"/>
              </a:rPr>
              <a:t>Serverless</a:t>
            </a:r>
            <a:r>
              <a:rPr lang="zh-CN" altLang="en-US" sz="1050" dirty="0">
                <a:latin typeface="微软雅黑" panose="020B0703020204020201" pitchFamily="34" charset="-122"/>
                <a:ea typeface="微软雅黑" panose="020B0703020204020201" pitchFamily="34" charset="-122"/>
              </a:rPr>
              <a:t> 是继虚拟机，容器后的第三代通用计算平台。目前它存在一些不足，如</a:t>
            </a:r>
            <a:r>
              <a:rPr lang="en-US" altLang="zh-CN" sz="1050" dirty="0">
                <a:latin typeface="微软雅黑" panose="020B0703020204020201" pitchFamily="34" charset="-122"/>
                <a:ea typeface="微软雅黑" panose="020B0703020204020201" pitchFamily="34" charset="-122"/>
              </a:rPr>
              <a:t>Event-trigger</a:t>
            </a:r>
            <a:r>
              <a:rPr lang="zh-CN" altLang="en-US" sz="1050" dirty="0">
                <a:latin typeface="微软雅黑" panose="020B0703020204020201" pitchFamily="34" charset="-122"/>
                <a:ea typeface="微软雅黑" panose="020B0703020204020201" pitchFamily="34" charset="-122"/>
              </a:rPr>
              <a:t>的开发方式，不符合绝大多数开发者的编码习惯，以及</a:t>
            </a:r>
            <a:r>
              <a:rPr lang="en-US" altLang="zh-CN" sz="1050" dirty="0" err="1">
                <a:latin typeface="微软雅黑" panose="020B0703020204020201" pitchFamily="34" charset="-122"/>
                <a:ea typeface="微软雅黑" panose="020B0703020204020201" pitchFamily="34" charset="-122"/>
              </a:rPr>
              <a:t>FaaS</a:t>
            </a:r>
            <a:r>
              <a:rPr lang="zh-CN" altLang="en-US" sz="1050" dirty="0">
                <a:latin typeface="微软雅黑" panose="020B0703020204020201" pitchFamily="34" charset="-122"/>
                <a:ea typeface="微软雅黑" panose="020B0703020204020201" pitchFamily="34" charset="-122"/>
              </a:rPr>
              <a:t>存在性能差、冷启动等问题。</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en-US" altLang="zh-CN" sz="1050" dirty="0">
                <a:latin typeface="微软雅黑" panose="020B0703020204020201" pitchFamily="34" charset="-122"/>
                <a:ea typeface="微软雅黑" panose="020B0703020204020201" pitchFamily="34" charset="-122"/>
              </a:rPr>
              <a:t>2</a:t>
            </a:r>
            <a:r>
              <a:rPr lang="zh-CN" altLang="en-US" sz="1050" dirty="0">
                <a:latin typeface="微软雅黑" panose="020B0703020204020201" pitchFamily="34" charset="-122"/>
                <a:ea typeface="微软雅黑" panose="020B0703020204020201" pitchFamily="34" charset="-122"/>
              </a:rPr>
              <a:t>、我们非常高兴能向我们的用户推出腾讯云</a:t>
            </a:r>
            <a:r>
              <a:rPr lang="en-GB" altLang="zh-CN" sz="1050" dirty="0">
                <a:latin typeface="微软雅黑" panose="020B0703020204020201" pitchFamily="34" charset="-122"/>
                <a:ea typeface="微软雅黑" panose="020B0703020204020201" pitchFamily="34" charset="-122"/>
              </a:rPr>
              <a:t>Serverless 2.0</a:t>
            </a:r>
            <a:r>
              <a:rPr lang="zh-CN" altLang="en-GB" sz="1050" dirty="0">
                <a:latin typeface="微软雅黑" panose="020B0703020204020201" pitchFamily="34" charset="-122"/>
                <a:ea typeface="微软雅黑" panose="020B0703020204020201" pitchFamily="34" charset="-122"/>
              </a:rPr>
              <a:t>。</a:t>
            </a:r>
            <a:r>
              <a:rPr lang="zh-CN" altLang="en-US" sz="1050" dirty="0">
                <a:latin typeface="微软雅黑" panose="020B0703020204020201" pitchFamily="34" charset="-122"/>
                <a:ea typeface="微软雅黑" panose="020B0703020204020201" pitchFamily="34" charset="-122"/>
              </a:rPr>
              <a:t>我们提供新的</a:t>
            </a:r>
            <a:r>
              <a:rPr lang="en-GB" altLang="zh-CN" sz="1050" dirty="0">
                <a:latin typeface="微软雅黑" panose="020B0703020204020201" pitchFamily="34" charset="-122"/>
                <a:ea typeface="微软雅黑" panose="020B0703020204020201" pitchFamily="34" charset="-122"/>
              </a:rPr>
              <a:t>http function</a:t>
            </a:r>
            <a:r>
              <a:rPr lang="zh-CN" altLang="en-GB" sz="1050" dirty="0">
                <a:latin typeface="微软雅黑" panose="020B0703020204020201" pitchFamily="34" charset="-122"/>
                <a:ea typeface="微软雅黑" panose="020B0703020204020201" pitchFamily="34" charset="-122"/>
              </a:rPr>
              <a:t>模式</a:t>
            </a:r>
            <a:r>
              <a:rPr lang="zh-CN" altLang="en-US" sz="1050" dirty="0">
                <a:latin typeface="微软雅黑" panose="020B0703020204020201" pitchFamily="34" charset="-122"/>
                <a:ea typeface="微软雅黑" panose="020B0703020204020201" pitchFamily="34" charset="-122"/>
              </a:rPr>
              <a:t>，</a:t>
            </a:r>
            <a:r>
              <a:rPr lang="en-US" altLang="zh-CN" sz="1050" dirty="0">
                <a:latin typeface="微软雅黑" panose="020B0703020204020201" pitchFamily="34" charset="-122"/>
                <a:ea typeface="微软雅黑" panose="020B0703020204020201" pitchFamily="34" charset="-122"/>
              </a:rPr>
              <a:t>5</a:t>
            </a:r>
            <a:r>
              <a:rPr lang="zh-CN" altLang="en-US" sz="1050" dirty="0">
                <a:latin typeface="微软雅黑" panose="020B0703020204020201" pitchFamily="34" charset="-122"/>
                <a:ea typeface="微软雅黑" panose="020B0703020204020201" pitchFamily="34" charset="-122"/>
              </a:rPr>
              <a:t>分钟即可上手完成简单</a:t>
            </a:r>
            <a:r>
              <a:rPr lang="en-US" altLang="zh-CN" sz="1050" dirty="0">
                <a:latin typeface="微软雅黑" panose="020B0703020204020201" pitchFamily="34" charset="-122"/>
                <a:ea typeface="微软雅黑" panose="020B0703020204020201" pitchFamily="34" charset="-122"/>
              </a:rPr>
              <a:t>web</a:t>
            </a:r>
            <a:r>
              <a:rPr lang="zh-CN" altLang="en-US" sz="1050" dirty="0">
                <a:latin typeface="微软雅黑" panose="020B0703020204020201" pitchFamily="34" charset="-122"/>
                <a:ea typeface="微软雅黑" panose="020B0703020204020201" pitchFamily="34" charset="-122"/>
              </a:rPr>
              <a:t>服务开发。</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en-US" altLang="zh-CN" sz="1050" dirty="0">
                <a:latin typeface="微软雅黑" panose="020B0703020204020201" pitchFamily="34" charset="-122"/>
                <a:ea typeface="微软雅黑" panose="020B0703020204020201" pitchFamily="34" charset="-122"/>
              </a:rPr>
              <a:t>3</a:t>
            </a:r>
            <a:r>
              <a:rPr lang="zh-CN" altLang="en-US" sz="1050" dirty="0">
                <a:latin typeface="微软雅黑" panose="020B0703020204020201" pitchFamily="34" charset="-122"/>
                <a:ea typeface="微软雅黑" panose="020B0703020204020201" pitchFamily="34" charset="-122"/>
              </a:rPr>
              <a:t>、与此同时，腾讯云</a:t>
            </a:r>
            <a:r>
              <a:rPr lang="en-US" altLang="zh-CN" sz="1050" dirty="0">
                <a:latin typeface="微软雅黑" panose="020B0703020204020201" pitchFamily="34" charset="-122"/>
                <a:ea typeface="微软雅黑" panose="020B0703020204020201" pitchFamily="34" charset="-122"/>
              </a:rPr>
              <a:t>Serverless</a:t>
            </a:r>
            <a:r>
              <a:rPr lang="zh-CN" altLang="en-US" sz="1050" dirty="0">
                <a:latin typeface="微软雅黑" panose="020B0703020204020201" pitchFamily="34" charset="-122"/>
                <a:ea typeface="微软雅黑" panose="020B0703020204020201" pitchFamily="34" charset="-122"/>
              </a:rPr>
              <a:t>平台已提供</a:t>
            </a:r>
            <a:r>
              <a:rPr lang="en-US" altLang="zh-CN" sz="1050" dirty="0">
                <a:latin typeface="微软雅黑" panose="020B0703020204020201" pitchFamily="34" charset="-122"/>
                <a:ea typeface="微软雅黑" panose="020B0703020204020201" pitchFamily="34" charset="-122"/>
              </a:rPr>
              <a:t>Java</a:t>
            </a:r>
            <a:r>
              <a:rPr lang="zh-CN" altLang="en-US" sz="1050" dirty="0">
                <a:latin typeface="微软雅黑" panose="020B0703020204020201" pitchFamily="34" charset="-122"/>
                <a:ea typeface="微软雅黑" panose="020B0703020204020201" pitchFamily="34" charset="-122"/>
              </a:rPr>
              <a:t>、</a:t>
            </a:r>
            <a:r>
              <a:rPr lang="en-US" altLang="zh-CN" sz="1050" dirty="0">
                <a:latin typeface="微软雅黑" panose="020B0703020204020201" pitchFamily="34" charset="-122"/>
                <a:ea typeface="微软雅黑" panose="020B0703020204020201" pitchFamily="34" charset="-122"/>
              </a:rPr>
              <a:t>node.js</a:t>
            </a:r>
            <a:r>
              <a:rPr lang="zh-CN" altLang="en-US" sz="1050" dirty="0">
                <a:latin typeface="微软雅黑" panose="020B0703020204020201" pitchFamily="34" charset="-122"/>
                <a:ea typeface="微软雅黑" panose="020B0703020204020201" pitchFamily="34" charset="-122"/>
              </a:rPr>
              <a:t> 语言的通用开发框架无缝迁移的能力，未来将覆盖更多开发语言</a:t>
            </a:r>
            <a:r>
              <a:rPr lang="zh-CN" altLang="en-GB" sz="1050" dirty="0">
                <a:latin typeface="微软雅黑" panose="020B0703020204020201" pitchFamily="34" charset="-122"/>
                <a:ea typeface="微软雅黑" panose="020B0703020204020201" pitchFamily="34" charset="-122"/>
              </a:rPr>
              <a:t>，</a:t>
            </a:r>
            <a:r>
              <a:rPr lang="zh-CN" altLang="en-US" sz="1050" dirty="0">
                <a:latin typeface="微软雅黑" panose="020B0703020204020201" pitchFamily="34" charset="-122"/>
                <a:ea typeface="微软雅黑" panose="020B0703020204020201" pitchFamily="34" charset="-122"/>
              </a:rPr>
              <a:t>让存量的</a:t>
            </a:r>
            <a:r>
              <a:rPr lang="en-US" altLang="zh-CN" sz="1050" dirty="0">
                <a:latin typeface="微软雅黑" panose="020B0703020204020201" pitchFamily="34" charset="-122"/>
                <a:ea typeface="微软雅黑" panose="020B0703020204020201" pitchFamily="34" charset="-122"/>
              </a:rPr>
              <a:t>Web</a:t>
            </a:r>
            <a:r>
              <a:rPr lang="zh-CN" altLang="en-US" sz="1050" dirty="0">
                <a:latin typeface="微软雅黑" panose="020B0703020204020201" pitchFamily="34" charset="-122"/>
                <a:ea typeface="微软雅黑" panose="020B0703020204020201" pitchFamily="34" charset="-122"/>
              </a:rPr>
              <a:t>服务、微服务 可快速享受到</a:t>
            </a:r>
            <a:r>
              <a:rPr lang="en-US" altLang="zh-CN" sz="1050" dirty="0">
                <a:latin typeface="微软雅黑" panose="020B0703020204020201" pitchFamily="34" charset="-122"/>
                <a:ea typeface="微软雅黑" panose="020B0703020204020201" pitchFamily="34" charset="-122"/>
              </a:rPr>
              <a:t>Serverless</a:t>
            </a:r>
            <a:r>
              <a:rPr lang="zh-CN" altLang="en-US" sz="1050" dirty="0">
                <a:latin typeface="微软雅黑" panose="020B0703020204020201" pitchFamily="34" charset="-122"/>
                <a:ea typeface="微软雅黑" panose="020B0703020204020201" pitchFamily="34" charset="-122"/>
              </a:rPr>
              <a:t>的价值。</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en-US" altLang="zh-CN" sz="1050" dirty="0">
                <a:latin typeface="微软雅黑" panose="020B0703020204020201" pitchFamily="34" charset="-122"/>
                <a:ea typeface="微软雅黑" panose="020B0703020204020201" pitchFamily="34" charset="-122"/>
              </a:rPr>
              <a:t>3</a:t>
            </a:r>
            <a:r>
              <a:rPr lang="zh-CN" altLang="en-US" sz="1050" dirty="0">
                <a:latin typeface="微软雅黑" panose="020B0703020204020201" pitchFamily="34" charset="-122"/>
                <a:ea typeface="微软雅黑" panose="020B0703020204020201" pitchFamily="34" charset="-122"/>
              </a:rPr>
              <a:t>、我们还关注开发者从 本地开发、代码调试，持续集成，运维 等整个软件开发生命周期过程，力求给客户提供最极致的开发者体验。</a:t>
            </a:r>
            <a:endParaRPr lang="en-US"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endParaRPr lang="en-US" altLang="zh-CN" sz="1050" dirty="0">
              <a:latin typeface="微软雅黑" panose="020B0703020204020201" pitchFamily="34" charset="-122"/>
              <a:ea typeface="微软雅黑" panose="020B0703020204020201" pitchFamily="34" charset="-122"/>
            </a:endParaRPr>
          </a:p>
          <a:p>
            <a:pPr lvl="0" algn="just" defTabSz="457200">
              <a:lnSpc>
                <a:spcPct val="120000"/>
              </a:lnSpc>
              <a:spcBef>
                <a:spcPts val="0"/>
              </a:spcBef>
              <a:spcAft>
                <a:spcPts val="0"/>
              </a:spcAft>
              <a:defRPr/>
            </a:pPr>
            <a:r>
              <a:rPr lang="en-US" altLang="zh-CN" sz="1050" dirty="0">
                <a:latin typeface="微软雅黑" panose="020B0703020204020201" pitchFamily="34" charset="-122"/>
                <a:ea typeface="微软雅黑" panose="020B0703020204020201" pitchFamily="34" charset="-122"/>
              </a:rPr>
              <a:t>4</a:t>
            </a:r>
            <a:r>
              <a:rPr lang="zh-CN" altLang="en-US" sz="1050" dirty="0">
                <a:latin typeface="微软雅黑" panose="020B0703020204020201" pitchFamily="34" charset="-122"/>
                <a:ea typeface="微软雅黑" panose="020B0703020204020201" pitchFamily="34" charset="-122"/>
              </a:rPr>
              <a:t>、在技术上，</a:t>
            </a:r>
            <a:r>
              <a:rPr lang="en-GB" altLang="zh-CN" sz="1050" dirty="0">
                <a:latin typeface="微软雅黑" panose="020B0703020204020201" pitchFamily="34" charset="-122"/>
                <a:ea typeface="微软雅黑" panose="020B0703020204020201" pitchFamily="34" charset="-122"/>
              </a:rPr>
              <a:t>Serverless2.0</a:t>
            </a:r>
            <a:r>
              <a:rPr lang="zh-CN" altLang="en-US" sz="1050" dirty="0">
                <a:latin typeface="微软雅黑" panose="020B0703020204020201" pitchFamily="34" charset="-122"/>
                <a:ea typeface="微软雅黑" panose="020B0703020204020201" pitchFamily="34" charset="-122"/>
              </a:rPr>
              <a:t>底层架构采用了轻量级虚拟化技术，</a:t>
            </a:r>
            <a:r>
              <a:rPr lang="en-GB" altLang="zh-CN" sz="1050" dirty="0">
                <a:latin typeface="微软雅黑" panose="020B0703020204020201" pitchFamily="34" charset="-122"/>
                <a:ea typeface="微软雅黑" panose="020B0703020204020201" pitchFamily="34" charset="-122"/>
              </a:rPr>
              <a:t>VPC proxy</a:t>
            </a:r>
            <a:r>
              <a:rPr lang="zh-CN" altLang="en-US" sz="1050" dirty="0">
                <a:latin typeface="微软雅黑" panose="020B0703020204020201" pitchFamily="34" charset="-122"/>
                <a:ea typeface="微软雅黑" panose="020B0703020204020201" pitchFamily="34" charset="-122"/>
              </a:rPr>
              <a:t>转发方案，以及优化了实时自动扩缩容核心能力，解决了冷启动的问题</a:t>
            </a:r>
            <a:endParaRPr lang="zh-CN" altLang="en-US" sz="1050" dirty="0">
              <a:latin typeface="微软雅黑" panose="020B0703020204020201" pitchFamily="34" charset="-122"/>
              <a:ea typeface="微软雅黑" panose="020B0703020204020201" pitchFamily="34" charset="-122"/>
            </a:endParaRPr>
          </a:p>
          <a:p>
            <a:endParaRPr lang="zh-CN" altLang="en-US" sz="1050"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just" defTabSz="457200">
              <a:lnSpc>
                <a:spcPct val="120000"/>
              </a:lnSpc>
              <a:spcBef>
                <a:spcPts val="0"/>
              </a:spcBef>
              <a:spcAft>
                <a:spcPts val="0"/>
              </a:spcAft>
              <a:defRPr/>
            </a:pPr>
            <a:r>
              <a:rPr lang="zh-CN" altLang="zh-CN" sz="1050" dirty="0">
                <a:latin typeface="微软雅黑" panose="020B0703020204020201" pitchFamily="34" charset="-122"/>
                <a:ea typeface="微软雅黑" panose="020B0703020204020201" pitchFamily="34" charset="-122"/>
              </a:rPr>
              <a:t>此外，去年腾讯云团队与微信小程序进行了深度合作，推出了小程序</a:t>
            </a:r>
            <a:r>
              <a:rPr lang="zh-CN" altLang="en-US" sz="1050" dirty="0">
                <a:latin typeface="微软雅黑" panose="020B0703020204020201" pitchFamily="34" charset="-122"/>
                <a:ea typeface="微软雅黑" panose="020B0703020204020201" pitchFamily="34" charset="-122"/>
              </a:rPr>
              <a:t>云开发</a:t>
            </a:r>
            <a:r>
              <a:rPr lang="en-US" altLang="zh-CN" sz="1050" dirty="0">
                <a:latin typeface="微软雅黑" panose="020B0703020204020201" pitchFamily="34" charset="-122"/>
                <a:ea typeface="微软雅黑" panose="020B0703020204020201" pitchFamily="34" charset="-122"/>
              </a:rPr>
              <a:t>Serverless</a:t>
            </a:r>
            <a:r>
              <a:rPr lang="zh-CN" altLang="en-US" sz="1050" dirty="0">
                <a:latin typeface="微软雅黑" panose="020B0703020204020201" pitchFamily="34" charset="-122"/>
                <a:ea typeface="微软雅黑" panose="020B0703020204020201" pitchFamily="34" charset="-122"/>
              </a:rPr>
              <a:t>服务</a:t>
            </a:r>
            <a:r>
              <a:rPr lang="zh-CN" altLang="zh-CN" sz="1050" dirty="0">
                <a:latin typeface="微软雅黑" panose="020B0703020204020201" pitchFamily="34" charset="-122"/>
                <a:ea typeface="微软雅黑" panose="020B0703020204020201" pitchFamily="34" charset="-122"/>
              </a:rPr>
              <a:t>。这种</a:t>
            </a:r>
            <a:r>
              <a:rPr lang="en-US" altLang="zh-CN" sz="1050" dirty="0">
                <a:latin typeface="微软雅黑" panose="020B0703020204020201" pitchFamily="34" charset="-122"/>
                <a:ea typeface="微软雅黑" panose="020B0703020204020201" pitchFamily="34" charset="-122"/>
              </a:rPr>
              <a:t>Serverless</a:t>
            </a:r>
            <a:r>
              <a:rPr lang="zh-CN" altLang="zh-CN" sz="1050" dirty="0">
                <a:latin typeface="微软雅黑" panose="020B0703020204020201" pitchFamily="34" charset="-122"/>
                <a:ea typeface="微软雅黑" panose="020B0703020204020201" pitchFamily="34" charset="-122"/>
              </a:rPr>
              <a:t>服务模式帮助用户从繁冗的开发配置工作中解放出来</a:t>
            </a:r>
            <a:r>
              <a:rPr lang="zh-CN" altLang="en-US" sz="1050" dirty="0">
                <a:latin typeface="微软雅黑" panose="020B0703020204020201" pitchFamily="34" charset="-122"/>
                <a:ea typeface="微软雅黑" panose="020B0703020204020201" pitchFamily="34" charset="-122"/>
              </a:rPr>
              <a:t>，没有任何的基础设施建设</a:t>
            </a:r>
            <a:r>
              <a:rPr lang="en-US" altLang="zh-CN" sz="1050" dirty="0">
                <a:latin typeface="微软雅黑" panose="020B0703020204020201" pitchFamily="34" charset="-122"/>
                <a:ea typeface="微软雅黑" panose="020B0703020204020201" pitchFamily="34" charset="-122"/>
              </a:rPr>
              <a:t>/</a:t>
            </a:r>
            <a:r>
              <a:rPr lang="zh-CN" altLang="en-US" sz="1050" dirty="0">
                <a:latin typeface="微软雅黑" panose="020B0703020204020201" pitchFamily="34" charset="-122"/>
                <a:ea typeface="微软雅黑" panose="020B0703020204020201" pitchFamily="34" charset="-122"/>
              </a:rPr>
              <a:t>管理</a:t>
            </a:r>
            <a:r>
              <a:rPr lang="en-US" altLang="zh-CN" sz="1050" dirty="0">
                <a:latin typeface="微软雅黑" panose="020B0703020204020201" pitchFamily="34" charset="-122"/>
                <a:ea typeface="微软雅黑" panose="020B0703020204020201" pitchFamily="34" charset="-122"/>
              </a:rPr>
              <a:t>/</a:t>
            </a:r>
            <a:r>
              <a:rPr lang="zh-CN" altLang="en-US" sz="1050" dirty="0">
                <a:latin typeface="微软雅黑" panose="020B0703020204020201" pitchFamily="34" charset="-122"/>
                <a:ea typeface="微软雅黑" panose="020B0703020204020201" pitchFamily="34" charset="-122"/>
              </a:rPr>
              <a:t>运维开销</a:t>
            </a:r>
            <a:r>
              <a:rPr lang="zh-CN" altLang="zh-CN" sz="1050" dirty="0">
                <a:latin typeface="微软雅黑" panose="020B0703020204020201" pitchFamily="34" charset="-122"/>
                <a:ea typeface="微软雅黑" panose="020B0703020204020201" pitchFamily="34" charset="-122"/>
              </a:rPr>
              <a:t>，</a:t>
            </a:r>
            <a:r>
              <a:rPr lang="zh-CN" altLang="en-US" sz="1050" dirty="0">
                <a:latin typeface="微软雅黑" panose="020B0703020204020201" pitchFamily="34" charset="-122"/>
                <a:ea typeface="微软雅黑" panose="020B0703020204020201" pitchFamily="34" charset="-122"/>
              </a:rPr>
              <a:t>开发者仅需关注业务代码逻辑的编写，</a:t>
            </a:r>
            <a:r>
              <a:rPr lang="zh-CN" altLang="zh-CN" sz="1050" dirty="0">
                <a:latin typeface="微软雅黑" panose="020B0703020204020201" pitchFamily="34" charset="-122"/>
                <a:ea typeface="微软雅黑" panose="020B0703020204020201" pitchFamily="34" charset="-122"/>
              </a:rPr>
              <a:t>获得了大量用户的支持和使用。</a:t>
            </a:r>
            <a:endParaRPr lang="en-US" altLang="zh-CN" sz="1050" dirty="0">
              <a:latin typeface="微软雅黑" panose="020B0703020204020201" pitchFamily="34" charset="-122"/>
              <a:ea typeface="微软雅黑" panose="020B0703020204020201" pitchFamily="34" charset="-122"/>
            </a:endParaRPr>
          </a:p>
          <a:p>
            <a:pPr lvl="0" algn="just" defTabSz="457200">
              <a:lnSpc>
                <a:spcPct val="120000"/>
              </a:lnSpc>
              <a:spcBef>
                <a:spcPts val="0"/>
              </a:spcBef>
              <a:spcAft>
                <a:spcPts val="0"/>
              </a:spcAft>
              <a:defRPr/>
            </a:pPr>
            <a:endParaRPr lang="en-US" altLang="zh-CN" sz="1050" dirty="0">
              <a:latin typeface="微软雅黑" panose="020B0703020204020201" pitchFamily="34" charset="-122"/>
              <a:ea typeface="微软雅黑" panose="020B0703020204020201" pitchFamily="34" charset="-122"/>
            </a:endParaRPr>
          </a:p>
          <a:p>
            <a:pPr lvl="0" algn="just" defTabSz="457200">
              <a:lnSpc>
                <a:spcPct val="120000"/>
              </a:lnSpc>
              <a:spcBef>
                <a:spcPts val="0"/>
              </a:spcBef>
              <a:spcAft>
                <a:spcPts val="0"/>
              </a:spcAft>
              <a:defRPr/>
            </a:pPr>
            <a:r>
              <a:rPr lang="zh-CN" altLang="en-US" sz="1050" dirty="0">
                <a:latin typeface="微软雅黑" panose="020B0703020204020201" pitchFamily="34" charset="-122"/>
                <a:ea typeface="微软雅黑" panose="020B0703020204020201" pitchFamily="34" charset="-122"/>
              </a:rPr>
              <a:t>腾讯</a:t>
            </a:r>
            <a:r>
              <a:rPr lang="en-US" altLang="zh-CN" sz="1050" dirty="0">
                <a:latin typeface="微软雅黑" panose="020B0703020204020201" pitchFamily="34" charset="-122"/>
                <a:ea typeface="微软雅黑" panose="020B0703020204020201" pitchFamily="34" charset="-122"/>
              </a:rPr>
              <a:t>Serverless</a:t>
            </a:r>
            <a:r>
              <a:rPr lang="zh-CN" altLang="en-US" sz="1050" dirty="0">
                <a:latin typeface="微软雅黑" panose="020B0703020204020201" pitchFamily="34" charset="-122"/>
                <a:ea typeface="微软雅黑" panose="020B0703020204020201" pitchFamily="34" charset="-122"/>
              </a:rPr>
              <a:t>，已服务超过</a:t>
            </a:r>
            <a:r>
              <a:rPr lang="en-US" altLang="zh-CN" sz="1050" dirty="0">
                <a:latin typeface="微软雅黑" panose="020B0703020204020201" pitchFamily="34" charset="-122"/>
                <a:ea typeface="微软雅黑" panose="020B0703020204020201" pitchFamily="34" charset="-122"/>
              </a:rPr>
              <a:t>16</a:t>
            </a:r>
            <a:r>
              <a:rPr lang="zh-CN" altLang="en-US" sz="1050" dirty="0">
                <a:latin typeface="微软雅黑" panose="020B0703020204020201" pitchFamily="34" charset="-122"/>
                <a:ea typeface="微软雅黑" panose="020B0703020204020201" pitchFamily="34" charset="-122"/>
              </a:rPr>
              <a:t>万的开发者，这个数据还在持续高速增长。</a:t>
            </a:r>
            <a:endParaRPr lang="en-US" altLang="zh-CN" sz="1050" dirty="0">
              <a:latin typeface="微软雅黑" panose="020B0703020204020201" pitchFamily="34" charset="-122"/>
              <a:ea typeface="微软雅黑" panose="020B0703020204020201" pitchFamily="34" charset="-122"/>
            </a:endParaRPr>
          </a:p>
          <a:p>
            <a:pPr lvl="0" algn="just" defTabSz="457200">
              <a:lnSpc>
                <a:spcPct val="120000"/>
              </a:lnSpc>
              <a:spcBef>
                <a:spcPts val="0"/>
              </a:spcBef>
              <a:spcAft>
                <a:spcPts val="0"/>
              </a:spcAft>
              <a:defRPr/>
            </a:pPr>
            <a:endParaRPr lang="en-US" altLang="zh-CN" sz="1050" dirty="0">
              <a:latin typeface="微软雅黑" panose="020B0703020204020201" pitchFamily="34" charset="-122"/>
              <a:ea typeface="微软雅黑" panose="020B0703020204020201" pitchFamily="34" charset="-122"/>
            </a:endParaRPr>
          </a:p>
          <a:p>
            <a:pPr lvl="0" algn="just" defTabSz="457200">
              <a:lnSpc>
                <a:spcPct val="120000"/>
              </a:lnSpc>
              <a:spcBef>
                <a:spcPts val="0"/>
              </a:spcBef>
              <a:spcAft>
                <a:spcPts val="0"/>
              </a:spcAft>
              <a:defRPr/>
            </a:pPr>
            <a:r>
              <a:rPr lang="zh-CN" altLang="en-US" sz="1050" dirty="0">
                <a:latin typeface="微软雅黑" panose="020B0703020204020201" pitchFamily="34" charset="-122"/>
                <a:ea typeface="微软雅黑" panose="020B0703020204020201" pitchFamily="34" charset="-122"/>
              </a:rPr>
              <a:t>云原生的未来，属于腾讯云</a:t>
            </a:r>
            <a:r>
              <a:rPr lang="en-GB" altLang="zh-CN" sz="1050" dirty="0">
                <a:latin typeface="微软雅黑" panose="020B0703020204020201" pitchFamily="34" charset="-122"/>
                <a:ea typeface="微软雅黑" panose="020B0703020204020201" pitchFamily="34" charset="-122"/>
              </a:rPr>
              <a:t>serverless!</a:t>
            </a:r>
            <a:endParaRPr lang="zh-CN" altLang="zh-CN" sz="1050" dirty="0">
              <a:latin typeface="微软雅黑" panose="020B0703020204020201" pitchFamily="34" charset="-122"/>
              <a:ea typeface="微软雅黑" panose="020B0703020204020201" pitchFamily="34" charset="-122"/>
            </a:endParaRPr>
          </a:p>
          <a:p>
            <a:pPr marL="0" marR="0" lvl="0" indent="0" algn="l" defTabSz="457200" rtl="0" eaLnBrk="1" fontAlgn="auto" latinLnBrk="0" hangingPunct="1">
              <a:lnSpc>
                <a:spcPct val="100000"/>
              </a:lnSpc>
              <a:spcBef>
                <a:spcPts val="0"/>
              </a:spcBef>
              <a:spcAft>
                <a:spcPts val="0"/>
              </a:spcAft>
              <a:buClrTx/>
              <a:buSzTx/>
              <a:buFontTx/>
              <a:buNone/>
              <a:defRPr/>
            </a:pPr>
            <a:endParaRPr lang="zh-CN" altLang="zh-CN" sz="105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20000"/>
              </a:lnSpc>
              <a:spcBef>
                <a:spcPts val="0"/>
              </a:spcBef>
              <a:spcAft>
                <a:spcPts val="0"/>
              </a:spcAft>
            </a:pPr>
            <a:r>
              <a:rPr lang="zh-CN" altLang="zh-CN" sz="1050" dirty="0">
                <a:latin typeface="微软雅黑" panose="020B0703020204020201" pitchFamily="34" charset="-122"/>
                <a:ea typeface="微软雅黑" panose="020B0703020204020201" pitchFamily="34" charset="-122"/>
              </a:rPr>
              <a:t>除了关注部署的便捷性之外，腾讯云团队也一直致力于解决开发效率的问题，所以去年我们投资了</a:t>
            </a:r>
            <a:r>
              <a:rPr lang="en-US" altLang="zh-CN" sz="1050" dirty="0">
                <a:latin typeface="微软雅黑" panose="020B0703020204020201" pitchFamily="34" charset="-122"/>
                <a:ea typeface="微软雅黑" panose="020B0703020204020201" pitchFamily="34" charset="-122"/>
              </a:rPr>
              <a:t> CODING</a:t>
            </a:r>
            <a:r>
              <a:rPr lang="zh-CN" altLang="zh-CN" sz="1050" dirty="0">
                <a:latin typeface="微软雅黑" panose="020B0703020204020201" pitchFamily="34" charset="-122"/>
                <a:ea typeface="微软雅黑" panose="020B0703020204020201" pitchFamily="34" charset="-122"/>
              </a:rPr>
              <a:t>，这一年，我们与</a:t>
            </a:r>
            <a:r>
              <a:rPr lang="en-US" altLang="zh-CN" sz="1050" dirty="0">
                <a:latin typeface="微软雅黑" panose="020B0703020204020201" pitchFamily="34" charset="-122"/>
                <a:ea typeface="微软雅黑" panose="020B0703020204020201" pitchFamily="34" charset="-122"/>
              </a:rPr>
              <a:t> CODING </a:t>
            </a:r>
            <a:r>
              <a:rPr lang="zh-CN" altLang="zh-CN" sz="1050" dirty="0">
                <a:latin typeface="微软雅黑" panose="020B0703020204020201" pitchFamily="34" charset="-122"/>
                <a:ea typeface="微软雅黑" panose="020B0703020204020201" pitchFamily="34" charset="-122"/>
              </a:rPr>
              <a:t>团队一起探索</a:t>
            </a:r>
            <a:r>
              <a:rPr lang="en-US" altLang="zh-CN" sz="1050" dirty="0">
                <a:latin typeface="微软雅黑" panose="020B0703020204020201" pitchFamily="34" charset="-122"/>
                <a:ea typeface="微软雅黑" panose="020B0703020204020201" pitchFamily="34" charset="-122"/>
              </a:rPr>
              <a:t> DevOps </a:t>
            </a:r>
            <a:r>
              <a:rPr lang="zh-CN" altLang="zh-CN" sz="1050" dirty="0">
                <a:latin typeface="微软雅黑" panose="020B0703020204020201" pitchFamily="34" charset="-122"/>
                <a:ea typeface="微软雅黑" panose="020B0703020204020201" pitchFamily="34" charset="-122"/>
              </a:rPr>
              <a:t>的落地工具，并取得了阶段性的成果。</a:t>
            </a:r>
            <a:endParaRPr lang="zh-CN" altLang="zh-CN" sz="1050" dirty="0">
              <a:latin typeface="微软雅黑" panose="020B0703020204020201" pitchFamily="34" charset="-122"/>
              <a:ea typeface="微软雅黑" panose="020B0703020204020201" pitchFamily="34" charset="-122"/>
            </a:endParaRPr>
          </a:p>
          <a:p>
            <a:pPr algn="just">
              <a:lnSpc>
                <a:spcPct val="120000"/>
              </a:lnSpc>
              <a:spcBef>
                <a:spcPts val="0"/>
              </a:spcBef>
              <a:spcAft>
                <a:spcPts val="0"/>
              </a:spcAft>
            </a:pPr>
            <a:r>
              <a:rPr lang="zh-CN" altLang="zh-CN" sz="1050" dirty="0">
                <a:latin typeface="微软雅黑" panose="020B0703020204020201" pitchFamily="34" charset="-122"/>
                <a:ea typeface="微软雅黑" panose="020B0703020204020201" pitchFamily="34" charset="-122"/>
              </a:rPr>
              <a:t>今天我们非常高兴的宣布，</a:t>
            </a:r>
            <a:r>
              <a:rPr lang="en-US" altLang="zh-CN" sz="1050" dirty="0">
                <a:latin typeface="微软雅黑" panose="020B0703020204020201" pitchFamily="34" charset="-122"/>
                <a:ea typeface="微软雅黑" panose="020B0703020204020201" pitchFamily="34" charset="-122"/>
              </a:rPr>
              <a:t>CODING 2.0</a:t>
            </a:r>
            <a:r>
              <a:rPr lang="zh-CN" altLang="zh-CN" sz="1050" dirty="0">
                <a:latin typeface="微软雅黑" panose="020B0703020204020201" pitchFamily="34" charset="-122"/>
                <a:ea typeface="微软雅黑" panose="020B0703020204020201" pitchFamily="34" charset="-122"/>
              </a:rPr>
              <a:t>已经在内测中，即将正式上线。</a:t>
            </a:r>
            <a:r>
              <a:rPr lang="en-US" altLang="zh-CN" sz="1050" dirty="0">
                <a:latin typeface="微软雅黑" panose="020B0703020204020201" pitchFamily="34" charset="-122"/>
                <a:ea typeface="微软雅黑" panose="020B0703020204020201" pitchFamily="34" charset="-122"/>
              </a:rPr>
              <a:t>CODING 2.0 </a:t>
            </a:r>
            <a:r>
              <a:rPr lang="zh-CN" altLang="zh-CN" sz="1050" dirty="0">
                <a:latin typeface="微软雅黑" panose="020B0703020204020201" pitchFamily="34" charset="-122"/>
                <a:ea typeface="微软雅黑" panose="020B0703020204020201" pitchFamily="34" charset="-122"/>
              </a:rPr>
              <a:t>涵盖了软件开发从构想到交付的一切所需，包含项目管理、代码版本管理、持续集成、制品库管理等</a:t>
            </a:r>
            <a:r>
              <a:rPr lang="en-US" altLang="zh-CN" sz="1050" dirty="0">
                <a:latin typeface="微软雅黑" panose="020B0703020204020201" pitchFamily="34" charset="-122"/>
                <a:ea typeface="微软雅黑" panose="020B0703020204020201" pitchFamily="34" charset="-122"/>
              </a:rPr>
              <a:t> DevOps </a:t>
            </a:r>
            <a:r>
              <a:rPr lang="zh-CN" altLang="zh-CN" sz="1050" dirty="0">
                <a:latin typeface="微软雅黑" panose="020B0703020204020201" pitchFamily="34" charset="-122"/>
                <a:ea typeface="微软雅黑" panose="020B0703020204020201" pitchFamily="34" charset="-122"/>
              </a:rPr>
              <a:t>所需的工具。协助软件研发团队实践敏捷开发与</a:t>
            </a:r>
            <a:r>
              <a:rPr lang="en-US" altLang="zh-CN" sz="1050" dirty="0">
                <a:latin typeface="微软雅黑" panose="020B0703020204020201" pitchFamily="34" charset="-122"/>
                <a:ea typeface="微软雅黑" panose="020B0703020204020201" pitchFamily="34" charset="-122"/>
              </a:rPr>
              <a:t> DevOps</a:t>
            </a:r>
            <a:r>
              <a:rPr lang="zh-CN" altLang="zh-CN" sz="1050" dirty="0">
                <a:latin typeface="微软雅黑" panose="020B0703020204020201" pitchFamily="34" charset="-122"/>
                <a:ea typeface="微软雅黑" panose="020B0703020204020201" pitchFamily="34" charset="-122"/>
              </a:rPr>
              <a:t>，提升软件交付质量与速度。</a:t>
            </a:r>
            <a:r>
              <a:rPr lang="en-US" altLang="zh-CN" sz="1050" dirty="0">
                <a:latin typeface="微软雅黑" panose="020B0703020204020201" pitchFamily="34" charset="-122"/>
                <a:ea typeface="微软雅黑" panose="020B0703020204020201" pitchFamily="34" charset="-122"/>
              </a:rPr>
              <a:t>CODING 2.0 </a:t>
            </a:r>
            <a:r>
              <a:rPr lang="zh-CN" altLang="zh-CN" sz="1050" dirty="0">
                <a:latin typeface="微软雅黑" panose="020B0703020204020201" pitchFamily="34" charset="-122"/>
                <a:ea typeface="微软雅黑" panose="020B0703020204020201" pitchFamily="34" charset="-122"/>
              </a:rPr>
              <a:t>还支持轻量级的持续部署，当个人开发者进行</a:t>
            </a:r>
            <a:r>
              <a:rPr lang="en-US" altLang="zh-CN" sz="1050" dirty="0">
                <a:latin typeface="微软雅黑" panose="020B0703020204020201" pitchFamily="34" charset="-122"/>
                <a:ea typeface="微软雅黑" panose="020B0703020204020201" pitchFamily="34" charset="-122"/>
              </a:rPr>
              <a:t> HTML </a:t>
            </a:r>
            <a:r>
              <a:rPr lang="zh-CN" altLang="zh-CN" sz="1050" dirty="0">
                <a:latin typeface="微软雅黑" panose="020B0703020204020201" pitchFamily="34" charset="-122"/>
                <a:ea typeface="微软雅黑" panose="020B0703020204020201" pitchFamily="34" charset="-122"/>
              </a:rPr>
              <a:t>小游戏的开发时，仅需更新代码，游戏即刻上线，无需担心部署及运维，非常方便。这是我们整个平台的架构图。</a:t>
            </a:r>
            <a:endParaRPr lang="zh-CN" altLang="zh-CN" sz="1050" dirty="0">
              <a:latin typeface="微软雅黑" panose="020B0703020204020201" pitchFamily="34" charset="-122"/>
              <a:ea typeface="微软雅黑" panose="020B0703020204020201" pitchFamily="34" charset="-122"/>
            </a:endParaRPr>
          </a:p>
          <a:p>
            <a:endParaRPr lang="zh-CN" altLang="en-US" sz="1050" dirty="0"/>
          </a:p>
        </p:txBody>
      </p:sp>
      <p:sp>
        <p:nvSpPr>
          <p:cNvPr id="4" name="灯片编号占位符 3"/>
          <p:cNvSpPr>
            <a:spLocks noGrp="1"/>
          </p:cNvSpPr>
          <p:nvPr>
            <p:ph type="sldNum" sz="quarter" idx="5"/>
          </p:nvPr>
        </p:nvSpPr>
        <p:spPr/>
        <p:txBody>
          <a:bodyPr/>
          <a:lstStyle/>
          <a:p>
            <a:fld id="{DCF800FD-2B50-3D4F-9886-DAA391708887}"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emf"/><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rot="10800000">
            <a:off x="5208813" y="3247"/>
            <a:ext cx="13079185" cy="4134784"/>
          </a:xfrm>
          <a:prstGeom prst="rect">
            <a:avLst/>
          </a:prstGeom>
        </p:spPr>
      </p:pic>
      <p:pic>
        <p:nvPicPr>
          <p:cNvPr id="12" name="图片 1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2959695"/>
            <a:ext cx="18288000" cy="7336831"/>
          </a:xfrm>
          <a:prstGeom prst="rect">
            <a:avLst/>
          </a:prstGeom>
        </p:spPr>
      </p:pic>
      <p:pic>
        <p:nvPicPr>
          <p:cNvPr id="27" name="图片 26"/>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249100" y="-1194390"/>
            <a:ext cx="4460038" cy="6221186"/>
          </a:xfrm>
          <a:prstGeom prst="rect">
            <a:avLst/>
          </a:prstGeom>
        </p:spPr>
      </p:pic>
      <p:pic>
        <p:nvPicPr>
          <p:cNvPr id="7" name="图片 6"/>
          <p:cNvPicPr>
            <a:picLocks noChangeAspect="1"/>
          </p:cNvPicPr>
          <p:nvPr userDrawn="1"/>
        </p:nvPicPr>
        <p:blipFill>
          <a:blip r:embed="rId4"/>
          <a:stretch>
            <a:fillRect/>
          </a:stretch>
        </p:blipFill>
        <p:spPr>
          <a:xfrm>
            <a:off x="7673101" y="818104"/>
            <a:ext cx="2974455" cy="79672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686435"/>
            <a:ext cx="5898356" cy="2402523"/>
          </a:xfrm>
        </p:spPr>
        <p:txBody>
          <a:bodyPr anchor="b"/>
          <a:lstStyle>
            <a:lvl1pPr>
              <a:defRPr sz="480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7774782" y="1482510"/>
            <a:ext cx="9258300" cy="731720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1259683" y="3088957"/>
            <a:ext cx="5898356" cy="57226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6" name="Footer Placeholder 5"/>
          <p:cNvSpPr>
            <a:spLocks noGrp="1"/>
          </p:cNvSpPr>
          <p:nvPr>
            <p:ph type="ftr" sz="quarter" idx="11"/>
          </p:nvPr>
        </p:nvSpPr>
        <p:spPr>
          <a:xfrm>
            <a:off x="6057900" y="9543354"/>
            <a:ext cx="6172200" cy="548195"/>
          </a:xfrm>
        </p:spPr>
        <p:txBody>
          <a:bodyPr/>
          <a:lstStyle/>
          <a:p>
            <a:endParaRPr kumimoji="1" lang="zh-CN" altLang="en-US"/>
          </a:p>
        </p:txBody>
      </p:sp>
      <p:sp>
        <p:nvSpPr>
          <p:cNvPr id="7" name="Slide Number Placeholder 6"/>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1257300" y="548195"/>
            <a:ext cx="15773400" cy="1990186"/>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2740973"/>
            <a:ext cx="15773400" cy="6533051"/>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5" name="Footer Placeholder 4"/>
          <p:cNvSpPr>
            <a:spLocks noGrp="1"/>
          </p:cNvSpPr>
          <p:nvPr>
            <p:ph type="ftr" sz="quarter" idx="11"/>
          </p:nvPr>
        </p:nvSpPr>
        <p:spPr>
          <a:xfrm>
            <a:off x="6057900" y="9543354"/>
            <a:ext cx="6172200" cy="548195"/>
          </a:xfrm>
        </p:spPr>
        <p:txBody>
          <a:bodyPr/>
          <a:lstStyle/>
          <a:p>
            <a:endParaRPr kumimoji="1" lang="zh-CN" altLang="en-US"/>
          </a:p>
        </p:txBody>
      </p:sp>
      <p:sp>
        <p:nvSpPr>
          <p:cNvPr id="6" name="Slide Number Placeholder 5"/>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8195"/>
            <a:ext cx="3943350" cy="872582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548195"/>
            <a:ext cx="11601450" cy="872582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5" name="Footer Placeholder 4"/>
          <p:cNvSpPr>
            <a:spLocks noGrp="1"/>
          </p:cNvSpPr>
          <p:nvPr>
            <p:ph type="ftr" sz="quarter" idx="11"/>
          </p:nvPr>
        </p:nvSpPr>
        <p:spPr>
          <a:xfrm>
            <a:off x="6057900" y="9543354"/>
            <a:ext cx="6172200" cy="548195"/>
          </a:xfrm>
        </p:spPr>
        <p:txBody>
          <a:bodyPr/>
          <a:lstStyle/>
          <a:p>
            <a:endParaRPr kumimoji="1" lang="zh-CN" altLang="en-US"/>
          </a:p>
        </p:txBody>
      </p:sp>
      <p:sp>
        <p:nvSpPr>
          <p:cNvPr id="6" name="Slide Number Placeholder 5"/>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887" y="464999"/>
            <a:ext cx="956378" cy="1218798"/>
          </a:xfrm>
          <a:prstGeom prst="rect">
            <a:avLst/>
          </a:prstGeom>
        </p:spPr>
      </p:pic>
      <p:pic>
        <p:nvPicPr>
          <p:cNvPr id="22" name="图片 21"/>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rot="10800000">
            <a:off x="9470570" y="3248"/>
            <a:ext cx="8817429" cy="2787495"/>
          </a:xfrm>
          <a:prstGeom prst="rect">
            <a:avLst/>
          </a:prstGeom>
        </p:spPr>
      </p:pic>
      <p:pic>
        <p:nvPicPr>
          <p:cNvPr id="11" name="图片 10"/>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0" y="6141093"/>
            <a:ext cx="13144500" cy="4155432"/>
          </a:xfrm>
          <a:prstGeom prst="rect">
            <a:avLst/>
          </a:prstGeom>
        </p:spPr>
      </p:pic>
      <p:pic>
        <p:nvPicPr>
          <p:cNvPr id="2" name="图片 1" descr="07_tcloud_logo_rev"/>
          <p:cNvPicPr>
            <a:picLocks noChangeAspect="1"/>
          </p:cNvPicPr>
          <p:nvPr userDrawn="1"/>
        </p:nvPicPr>
        <p:blipFill>
          <a:blip r:embed="rId4"/>
          <a:stretch>
            <a:fillRect/>
          </a:stretch>
        </p:blipFill>
        <p:spPr>
          <a:xfrm>
            <a:off x="15902940" y="713105"/>
            <a:ext cx="1207770" cy="3225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rot="10800000">
            <a:off x="5208813" y="3247"/>
            <a:ext cx="13079185" cy="4134784"/>
          </a:xfrm>
          <a:prstGeom prst="rect">
            <a:avLst/>
          </a:prstGeom>
        </p:spPr>
      </p:pic>
      <p:pic>
        <p:nvPicPr>
          <p:cNvPr id="12" name="图片 11"/>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0" y="2959695"/>
            <a:ext cx="18288000" cy="7336831"/>
          </a:xfrm>
          <a:prstGeom prst="rect">
            <a:avLst/>
          </a:prstGeom>
        </p:spPr>
      </p:pic>
      <p:pic>
        <p:nvPicPr>
          <p:cNvPr id="27" name="图片 26"/>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249100" y="-1194390"/>
            <a:ext cx="4460038" cy="622118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6982"/>
            <a:ext cx="15773400" cy="4283068"/>
          </a:xfrm>
        </p:spPr>
        <p:txBody>
          <a:bodyPr anchor="b"/>
          <a:lstStyle>
            <a:lvl1pPr>
              <a:defRPr sz="9000"/>
            </a:lvl1pPr>
          </a:lstStyle>
          <a:p>
            <a:r>
              <a:rPr lang="zh-CN" altLang="en-US"/>
              <a:t>单击此处编辑母版标题样式</a:t>
            </a:r>
            <a:endParaRPr lang="en-US" dirty="0"/>
          </a:p>
        </p:txBody>
      </p:sp>
      <p:sp>
        <p:nvSpPr>
          <p:cNvPr id="3" name="Text Placeholder 2"/>
          <p:cNvSpPr>
            <a:spLocks noGrp="1"/>
          </p:cNvSpPr>
          <p:nvPr>
            <p:ph type="body" idx="1"/>
          </p:nvPr>
        </p:nvSpPr>
        <p:spPr>
          <a:xfrm>
            <a:off x="1247775" y="6890570"/>
            <a:ext cx="15773400" cy="2252364"/>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5" name="Footer Placeholder 4"/>
          <p:cNvSpPr>
            <a:spLocks noGrp="1"/>
          </p:cNvSpPr>
          <p:nvPr>
            <p:ph type="ftr" sz="quarter" idx="11"/>
          </p:nvPr>
        </p:nvSpPr>
        <p:spPr>
          <a:xfrm>
            <a:off x="6057900" y="9543354"/>
            <a:ext cx="6172200" cy="548195"/>
          </a:xfrm>
        </p:spPr>
        <p:txBody>
          <a:bodyPr/>
          <a:lstStyle/>
          <a:p>
            <a:endParaRPr kumimoji="1" lang="zh-CN" altLang="en-US"/>
          </a:p>
        </p:txBody>
      </p:sp>
      <p:sp>
        <p:nvSpPr>
          <p:cNvPr id="6" name="Slide Number Placeholder 5"/>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257300" y="548195"/>
            <a:ext cx="15773400" cy="199018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740973"/>
            <a:ext cx="7772400" cy="653305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9258300" y="2740973"/>
            <a:ext cx="7772400" cy="653305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6" name="Footer Placeholder 5"/>
          <p:cNvSpPr>
            <a:spLocks noGrp="1"/>
          </p:cNvSpPr>
          <p:nvPr>
            <p:ph type="ftr" sz="quarter" idx="11"/>
          </p:nvPr>
        </p:nvSpPr>
        <p:spPr>
          <a:xfrm>
            <a:off x="6057900" y="9543354"/>
            <a:ext cx="6172200" cy="548195"/>
          </a:xfrm>
        </p:spPr>
        <p:txBody>
          <a:bodyPr/>
          <a:lstStyle/>
          <a:p>
            <a:endParaRPr kumimoji="1" lang="zh-CN" altLang="en-US"/>
          </a:p>
        </p:txBody>
      </p:sp>
      <p:sp>
        <p:nvSpPr>
          <p:cNvPr id="7" name="Slide Number Placeholder 6"/>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8195"/>
            <a:ext cx="15773400" cy="199018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9683" y="2524080"/>
            <a:ext cx="7736681" cy="1237012"/>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259683" y="3761092"/>
            <a:ext cx="7736681" cy="553199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9258300" y="2524080"/>
            <a:ext cx="7774782" cy="1237012"/>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9258300" y="3761092"/>
            <a:ext cx="7774782" cy="553199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8" name="Footer Placeholder 7"/>
          <p:cNvSpPr>
            <a:spLocks noGrp="1"/>
          </p:cNvSpPr>
          <p:nvPr>
            <p:ph type="ftr" sz="quarter" idx="11"/>
          </p:nvPr>
        </p:nvSpPr>
        <p:spPr>
          <a:xfrm>
            <a:off x="6057900" y="9543354"/>
            <a:ext cx="6172200" cy="548195"/>
          </a:xfrm>
        </p:spPr>
        <p:txBody>
          <a:bodyPr/>
          <a:lstStyle/>
          <a:p>
            <a:endParaRPr kumimoji="1" lang="zh-CN" altLang="en-US"/>
          </a:p>
        </p:txBody>
      </p:sp>
      <p:sp>
        <p:nvSpPr>
          <p:cNvPr id="9" name="Slide Number Placeholder 8"/>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257300" y="548195"/>
            <a:ext cx="15773400" cy="1990186"/>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4" name="Footer Placeholder 3"/>
          <p:cNvSpPr>
            <a:spLocks noGrp="1"/>
          </p:cNvSpPr>
          <p:nvPr>
            <p:ph type="ftr" sz="quarter" idx="11"/>
          </p:nvPr>
        </p:nvSpPr>
        <p:spPr>
          <a:xfrm>
            <a:off x="6057900" y="9543354"/>
            <a:ext cx="6172200" cy="548195"/>
          </a:xfrm>
        </p:spPr>
        <p:txBody>
          <a:bodyPr/>
          <a:lstStyle/>
          <a:p>
            <a:endParaRPr kumimoji="1" lang="zh-CN" altLang="en-US"/>
          </a:p>
        </p:txBody>
      </p:sp>
      <p:sp>
        <p:nvSpPr>
          <p:cNvPr id="5" name="Slide Number Placeholder 4"/>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3" name="Footer Placeholder 2"/>
          <p:cNvSpPr>
            <a:spLocks noGrp="1"/>
          </p:cNvSpPr>
          <p:nvPr>
            <p:ph type="ftr" sz="quarter" idx="11"/>
          </p:nvPr>
        </p:nvSpPr>
        <p:spPr>
          <a:xfrm>
            <a:off x="6057900" y="9543354"/>
            <a:ext cx="6172200" cy="548195"/>
          </a:xfrm>
        </p:spPr>
        <p:txBody>
          <a:bodyPr/>
          <a:lstStyle/>
          <a:p>
            <a:endParaRPr kumimoji="1" lang="zh-CN" altLang="en-US"/>
          </a:p>
        </p:txBody>
      </p:sp>
      <p:sp>
        <p:nvSpPr>
          <p:cNvPr id="4" name="Slide Number Placeholder 3"/>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3" y="686435"/>
            <a:ext cx="5898356" cy="2402523"/>
          </a:xfrm>
        </p:spPr>
        <p:txBody>
          <a:bodyPr anchor="b"/>
          <a:lstStyle>
            <a:lvl1pPr>
              <a:defRPr sz="4800"/>
            </a:lvl1pPr>
          </a:lstStyle>
          <a:p>
            <a:r>
              <a:rPr lang="zh-CN" altLang="en-US"/>
              <a:t>单击此处编辑母版标题样式</a:t>
            </a:r>
            <a:endParaRPr lang="en-US" dirty="0"/>
          </a:p>
        </p:txBody>
      </p:sp>
      <p:sp>
        <p:nvSpPr>
          <p:cNvPr id="3" name="Content Placeholder 2"/>
          <p:cNvSpPr>
            <a:spLocks noGrp="1"/>
          </p:cNvSpPr>
          <p:nvPr>
            <p:ph idx="1"/>
          </p:nvPr>
        </p:nvSpPr>
        <p:spPr>
          <a:xfrm>
            <a:off x="7774782" y="1482510"/>
            <a:ext cx="9258300" cy="731720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1259683" y="3088957"/>
            <a:ext cx="5898356" cy="572267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1257300" y="9543354"/>
            <a:ext cx="4114800" cy="548195"/>
          </a:xfrm>
        </p:spPr>
        <p:txBody>
          <a:bodyPr/>
          <a:lstStyle/>
          <a:p>
            <a:fld id="{2385C7BD-767B-E14D-9FB2-3B05672BBF75}" type="datetimeFigureOut">
              <a:rPr kumimoji="1" lang="zh-CN" altLang="en-US" smtClean="0"/>
            </a:fld>
            <a:endParaRPr kumimoji="1" lang="zh-CN" altLang="en-US"/>
          </a:p>
        </p:txBody>
      </p:sp>
      <p:sp>
        <p:nvSpPr>
          <p:cNvPr id="6" name="Footer Placeholder 5"/>
          <p:cNvSpPr>
            <a:spLocks noGrp="1"/>
          </p:cNvSpPr>
          <p:nvPr>
            <p:ph type="ftr" sz="quarter" idx="11"/>
          </p:nvPr>
        </p:nvSpPr>
        <p:spPr>
          <a:xfrm>
            <a:off x="6057900" y="9543354"/>
            <a:ext cx="6172200" cy="548195"/>
          </a:xfrm>
        </p:spPr>
        <p:txBody>
          <a:bodyPr/>
          <a:lstStyle/>
          <a:p>
            <a:endParaRPr kumimoji="1" lang="zh-CN" altLang="en-US"/>
          </a:p>
        </p:txBody>
      </p:sp>
      <p:sp>
        <p:nvSpPr>
          <p:cNvPr id="7" name="Slide Number Placeholder 6"/>
          <p:cNvSpPr>
            <a:spLocks noGrp="1"/>
          </p:cNvSpPr>
          <p:nvPr>
            <p:ph type="sldNum" sz="quarter" idx="12"/>
          </p:nvPr>
        </p:nvSpPr>
        <p:spPr>
          <a:xfrm>
            <a:off x="12915900" y="9543354"/>
            <a:ext cx="4114800" cy="548195"/>
          </a:xfrm>
        </p:spPr>
        <p:txBody>
          <a:bodyPr/>
          <a:lstStyle/>
          <a:p>
            <a:fld id="{0410223D-FBEA-4844-A063-E6CA64EE6CE7}"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1.sv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microsoft.com/office/2007/relationships/hdphoto" Target="../media/image13.wdp"/><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tiff"/><Relationship Id="rId4" Type="http://schemas.openxmlformats.org/officeDocument/2006/relationships/image" Target="../media/image5.tiff"/><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3"/>
          <p:cNvSpPr txBox="1">
            <a:spLocks noChangeArrowheads="1"/>
          </p:cNvSpPr>
          <p:nvPr/>
        </p:nvSpPr>
        <p:spPr bwMode="auto">
          <a:xfrm flipH="1">
            <a:off x="3495187" y="8292349"/>
            <a:ext cx="11333422" cy="538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lnSpc>
                <a:spcPct val="125000"/>
              </a:lnSpc>
            </a:pP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刘颖  腾讯云副总裁</a:t>
            </a:r>
            <a:endParaRPr lang="en-US" altLang="zh-CN" sz="2800" dirty="0">
              <a:latin typeface="微软雅黑" panose="020B0703020204020201" pitchFamily="34" charset="-122"/>
              <a:ea typeface="微软雅黑" panose="020B0703020204020201" pitchFamily="34" charset="-122"/>
              <a:cs typeface="微软雅黑" panose="020B0703020204020201" pitchFamily="34" charset="-122"/>
            </a:endParaRPr>
          </a:p>
        </p:txBody>
      </p:sp>
      <p:sp>
        <p:nvSpPr>
          <p:cNvPr id="5" name="TextBox 2"/>
          <p:cNvSpPr txBox="1">
            <a:spLocks noChangeArrowheads="1"/>
          </p:cNvSpPr>
          <p:nvPr/>
        </p:nvSpPr>
        <p:spPr bwMode="auto">
          <a:xfrm>
            <a:off x="2803247" y="3784531"/>
            <a:ext cx="12717302" cy="1353820"/>
          </a:xfrm>
          <a:prstGeom prst="rect">
            <a:avLst/>
          </a:prstGeom>
          <a:noFill/>
          <a:ln>
            <a:noFill/>
          </a:ln>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zh-CN" altLang="en-US" sz="8800" dirty="0">
                <a:latin typeface="TTTGB Medium" panose="020C06030202040F0204" charset="-122"/>
                <a:ea typeface="TTTGB Medium" panose="020C06030202040F0204" charset="-122"/>
                <a:cs typeface="TTTGB Medium" panose="020C06030202040F0204" charset="-122"/>
                <a:sym typeface="+mn-ea"/>
              </a:rPr>
              <a:t>腾讯云原生技术实践</a:t>
            </a:r>
            <a:endParaRPr lang="en-US" altLang="zh-CN" sz="8800" dirty="0">
              <a:latin typeface="TTTGB Medium" panose="020C06030202040F0204" charset="-122"/>
              <a:ea typeface="TTTGB Medium" panose="020C06030202040F0204" charset="-122"/>
              <a:cs typeface="TTTGB Medium" panose="020C06030202040F0204" charset="-122"/>
            </a:endParaRPr>
          </a:p>
        </p:txBody>
      </p:sp>
    </p:spTree>
    <p:custDataLst>
      <p:tags r:id="rId1"/>
    </p:custData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21460" y="624205"/>
            <a:ext cx="10542905" cy="583565"/>
          </a:xfrm>
          <a:prstGeom prst="rect">
            <a:avLst/>
          </a:prstGeom>
          <a:noFill/>
        </p:spPr>
        <p:txBody>
          <a:bodyPr wrap="square" rtlCol="0">
            <a:spAutoFit/>
          </a:bodyPr>
          <a:lstStyle/>
          <a:p>
            <a:pPr defTabSz="1372235"/>
            <a:r>
              <a:rPr lang="zh-CN" altLang="en-US" sz="3200" dirty="0">
                <a:latin typeface="微软雅黑 Light" panose="020B0502040204020203" charset="-122"/>
                <a:ea typeface="微软雅黑 Light" panose="020B0502040204020203" charset="-122"/>
                <a:sym typeface="+mn-ea"/>
              </a:rPr>
              <a:t>企业级容器云平台 </a:t>
            </a:r>
            <a:r>
              <a:rPr lang="en-US" altLang="zh-CN" sz="3200" dirty="0">
                <a:latin typeface="微软雅黑 Light" panose="020B0502040204020203" charset="-122"/>
                <a:ea typeface="微软雅黑 Light" panose="020B0502040204020203" charset="-122"/>
                <a:sym typeface="+mn-ea"/>
              </a:rPr>
              <a:t>- TKE</a:t>
            </a:r>
            <a:r>
              <a:rPr lang="zh-CN" altLang="en-US" sz="3200" dirty="0">
                <a:latin typeface="微软雅黑 Light" panose="020B0502040204020203" charset="-122"/>
                <a:ea typeface="微软雅黑 Light" panose="020B0502040204020203" charset="-122"/>
                <a:sym typeface="+mn-ea"/>
              </a:rPr>
              <a:t>企业版</a:t>
            </a:r>
            <a:endParaRPr lang="en-US" altLang="zh-CN" sz="3200" dirty="0">
              <a:latin typeface="微软雅黑 Light" panose="020B0502040204020203" charset="-122"/>
              <a:ea typeface="微软雅黑 Light" panose="020B0502040204020203" charset="-122"/>
              <a:cs typeface="微软雅黑 Light" panose="020B0502040204020203" charset="-122"/>
              <a:sym typeface="+mn-lt"/>
            </a:endParaRPr>
          </a:p>
        </p:txBody>
      </p:sp>
      <p:sp>
        <p:nvSpPr>
          <p:cNvPr id="85" name="文本框 1"/>
          <p:cNvSpPr txBox="1"/>
          <p:nvPr/>
        </p:nvSpPr>
        <p:spPr>
          <a:xfrm>
            <a:off x="12843510" y="2919095"/>
            <a:ext cx="5444490" cy="6000750"/>
          </a:xfrm>
          <a:prstGeom prst="rect">
            <a:avLst/>
          </a:prstGeom>
          <a:noFill/>
        </p:spPr>
        <p:txBody>
          <a:bodyPr wrap="square" rtlCol="0">
            <a:spAutoFit/>
          </a:bodyPr>
          <a:lstStyle/>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一站式容器管理平台</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私有化部署</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支持原生 </a:t>
            </a:r>
            <a:r>
              <a:rPr lang="en-US" altLang="zh-CN" sz="2400" dirty="0">
                <a:latin typeface="微软雅黑" panose="020B0703020204020201" pitchFamily="34" charset="-122"/>
                <a:ea typeface="微软雅黑" panose="020B0703020204020201" pitchFamily="34" charset="-122"/>
              </a:rPr>
              <a:t>Kubernetes</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支持 </a:t>
            </a:r>
            <a:r>
              <a:rPr lang="en-US" altLang="zh-CN" sz="2400" dirty="0">
                <a:latin typeface="微软雅黑" panose="020B0703020204020201" pitchFamily="34" charset="-122"/>
                <a:ea typeface="微软雅黑" panose="020B0703020204020201" pitchFamily="34" charset="-122"/>
              </a:rPr>
              <a:t>GPU </a:t>
            </a:r>
            <a:r>
              <a:rPr lang="zh-CN" altLang="en-US" sz="2400" dirty="0">
                <a:latin typeface="微软雅黑" panose="020B0703020204020201" pitchFamily="34" charset="-122"/>
                <a:ea typeface="微软雅黑" panose="020B0703020204020201" pitchFamily="34" charset="-122"/>
              </a:rPr>
              <a:t>虚拟化</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支持 </a:t>
            </a:r>
            <a:r>
              <a:rPr lang="en-US" altLang="zh-CN" sz="2400" dirty="0">
                <a:latin typeface="微软雅黑" panose="020B0703020204020201" pitchFamily="34" charset="-122"/>
                <a:ea typeface="微软雅黑" panose="020B0703020204020201" pitchFamily="34" charset="-122"/>
              </a:rPr>
              <a:t>TAPP </a:t>
            </a:r>
            <a:r>
              <a:rPr lang="zh-CN" altLang="en-US" sz="2400" dirty="0">
                <a:latin typeface="微软雅黑" panose="020B0703020204020201" pitchFamily="34" charset="-122"/>
                <a:ea typeface="微软雅黑" panose="020B0703020204020201" pitchFamily="34" charset="-122"/>
              </a:rPr>
              <a:t>应用管理</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支持在离线混部</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en-US" altLang="zh-CN" sz="2400" dirty="0" err="1">
                <a:latin typeface="微软雅黑" panose="020B0703020204020201" pitchFamily="34" charset="-122"/>
                <a:ea typeface="微软雅黑" panose="020B0703020204020201" pitchFamily="34" charset="-122"/>
              </a:rPr>
              <a:t>Serverless</a:t>
            </a:r>
            <a:r>
              <a:rPr lang="en-US" altLang="zh-CN" sz="2400" dirty="0">
                <a:latin typeface="微软雅黑" panose="020B0703020204020201" pitchFamily="34" charset="-122"/>
                <a:ea typeface="微软雅黑" panose="020B0703020204020201" pitchFamily="34" charset="-122"/>
              </a:rPr>
              <a:t> </a:t>
            </a:r>
            <a:r>
              <a:rPr lang="zh-CN" altLang="en-US" sz="2400" dirty="0">
                <a:latin typeface="微软雅黑" panose="020B0703020204020201" pitchFamily="34" charset="-122"/>
                <a:ea typeface="微软雅黑" panose="020B0703020204020201" pitchFamily="34" charset="-122"/>
              </a:rPr>
              <a:t>集群（即将推出）</a:t>
            </a:r>
            <a:endParaRPr lang="en-US" altLang="zh-CN" sz="2400" dirty="0">
              <a:latin typeface="微软雅黑" panose="020B0703020204020201" pitchFamily="34" charset="-122"/>
              <a:ea typeface="微软雅黑" panose="020B0703020204020201" pitchFamily="34" charset="-122"/>
            </a:endParaRPr>
          </a:p>
          <a:p>
            <a:pPr marL="571500" indent="-288290" fontAlgn="auto">
              <a:lnSpc>
                <a:spcPct val="200000"/>
              </a:lnSpc>
              <a:spcBef>
                <a:spcPts val="0"/>
              </a:spcBef>
              <a:spcAft>
                <a:spcPts val="0"/>
              </a:spcAft>
              <a:buFont typeface="Arial" panose="020B0604020202020204" pitchFamily="34" charset="0"/>
              <a:buChar char="•"/>
            </a:pPr>
            <a:r>
              <a:rPr lang="zh-CN" altLang="en-US" sz="2400" dirty="0">
                <a:latin typeface="微软雅黑" panose="020B0703020204020201" pitchFamily="34" charset="-122"/>
                <a:ea typeface="微软雅黑" panose="020B0703020204020201" pitchFamily="34" charset="-122"/>
              </a:rPr>
              <a:t>混合云管理（即将推出）</a:t>
            </a:r>
            <a:endParaRPr lang="en-US" altLang="zh-CN" sz="2400" dirty="0">
              <a:latin typeface="微软雅黑" panose="020B0703020204020201" pitchFamily="34" charset="-122"/>
              <a:ea typeface="微软雅黑" panose="020B0703020204020201" pitchFamily="34" charset="-122"/>
            </a:endParaRPr>
          </a:p>
        </p:txBody>
      </p:sp>
      <p:grpSp>
        <p:nvGrpSpPr>
          <p:cNvPr id="119" name="组合 118"/>
          <p:cNvGrpSpPr/>
          <p:nvPr/>
        </p:nvGrpSpPr>
        <p:grpSpPr>
          <a:xfrm>
            <a:off x="498475" y="1764665"/>
            <a:ext cx="11566525" cy="8169275"/>
            <a:chOff x="1413" y="2836"/>
            <a:chExt cx="17009" cy="12013"/>
          </a:xfrm>
        </p:grpSpPr>
        <p:grpSp>
          <p:nvGrpSpPr>
            <p:cNvPr id="113" name="组合 112"/>
            <p:cNvGrpSpPr/>
            <p:nvPr/>
          </p:nvGrpSpPr>
          <p:grpSpPr>
            <a:xfrm>
              <a:off x="1414" y="12910"/>
              <a:ext cx="17008" cy="1939"/>
              <a:chOff x="1414" y="12910"/>
              <a:chExt cx="17008" cy="1939"/>
            </a:xfrm>
          </p:grpSpPr>
          <p:sp>
            <p:nvSpPr>
              <p:cNvPr id="69" name="Rounded Rectangle 52"/>
              <p:cNvSpPr>
                <a:spLocks noChangeArrowheads="1"/>
              </p:cNvSpPr>
              <p:nvPr/>
            </p:nvSpPr>
            <p:spPr bwMode="auto">
              <a:xfrm>
                <a:off x="1414" y="12910"/>
                <a:ext cx="17008" cy="1939"/>
              </a:xfrm>
              <a:prstGeom prst="roundRect">
                <a:avLst>
                  <a:gd name="adj" fmla="val 0"/>
                </a:avLst>
              </a:prstGeom>
              <a:noFill/>
              <a:ln w="12700">
                <a:solidFill>
                  <a:srgbClr val="0950F9"/>
                </a:solidFill>
              </a:ln>
            </p:spPr>
            <p:txBody>
              <a:bodyPr lIns="0" tIns="0" rIns="0" b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2400" b="1" dirty="0">
                  <a:solidFill>
                    <a:schemeClr val="bg1"/>
                  </a:solidFill>
                  <a:latin typeface="微软雅黑" panose="020B0703020204020201" pitchFamily="34" charset="-122"/>
                  <a:ea typeface="微软雅黑" panose="020B0703020204020201" pitchFamily="34" charset="-122"/>
                  <a:sym typeface="Arial" panose="020B0604020202020204" pitchFamily="34" charset="0"/>
                </a:endParaRPr>
              </a:p>
            </p:txBody>
          </p:sp>
          <p:sp>
            <p:nvSpPr>
              <p:cNvPr id="70" name="矩形: 圆角 69"/>
              <p:cNvSpPr/>
              <p:nvPr/>
            </p:nvSpPr>
            <p:spPr bwMode="auto">
              <a:xfrm>
                <a:off x="1581" y="13057"/>
                <a:ext cx="5415" cy="1644"/>
              </a:xfrm>
              <a:prstGeom prst="roundRect">
                <a:avLst>
                  <a:gd name="adj" fmla="val 0"/>
                </a:avLst>
              </a:prstGeom>
              <a:solidFill>
                <a:srgbClr val="0950F9"/>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a:spcBef>
                    <a:spcPct val="0"/>
                  </a:spcBef>
                </a:pPr>
                <a:endParaRPr kumimoji="1" lang="zh-CN" altLang="en-US" sz="900">
                  <a:solidFill>
                    <a:srgbClr val="0950F9"/>
                  </a:solidFill>
                  <a:latin typeface="微软雅黑" panose="020B0703020204020201" pitchFamily="34" charset="-122"/>
                  <a:ea typeface="微软雅黑" panose="020B0703020204020201" pitchFamily="34" charset="-122"/>
                </a:endParaRPr>
              </a:p>
            </p:txBody>
          </p:sp>
          <p:sp>
            <p:nvSpPr>
              <p:cNvPr id="71" name="文本框 70"/>
              <p:cNvSpPr txBox="1"/>
              <p:nvPr/>
            </p:nvSpPr>
            <p:spPr>
              <a:xfrm>
                <a:off x="2705" y="13070"/>
                <a:ext cx="3168" cy="677"/>
              </a:xfrm>
              <a:prstGeom prst="rect">
                <a:avLst/>
              </a:prstGeom>
              <a:noFill/>
            </p:spPr>
            <p:txBody>
              <a:bodyPr wrap="square" rtlCol="0">
                <a:spAutoFit/>
              </a:bodyPr>
              <a:lstStyle/>
              <a:p>
                <a:pPr algn="ctr"/>
                <a:r>
                  <a:rPr lang="zh-CN" altLang="en-US" sz="2400" dirty="0">
                    <a:solidFill>
                      <a:schemeClr val="tx1"/>
                    </a:solidFill>
                    <a:latin typeface="微软雅黑" panose="020B0703020204020201" pitchFamily="34" charset="-122"/>
                    <a:ea typeface="微软雅黑" panose="020B0703020204020201" pitchFamily="34" charset="-122"/>
                  </a:rPr>
                  <a:t>腾讯内部场景</a:t>
                </a:r>
                <a:endParaRPr lang="zh-CN" altLang="en-US" sz="2400" dirty="0">
                  <a:solidFill>
                    <a:schemeClr val="tx1"/>
                  </a:solidFill>
                  <a:latin typeface="微软雅黑" panose="020B0703020204020201" pitchFamily="34" charset="-122"/>
                  <a:ea typeface="微软雅黑" panose="020B0703020204020201" pitchFamily="34" charset="-122"/>
                </a:endParaRPr>
              </a:p>
            </p:txBody>
          </p:sp>
          <p:grpSp>
            <p:nvGrpSpPr>
              <p:cNvPr id="112" name="组合 111"/>
              <p:cNvGrpSpPr/>
              <p:nvPr/>
            </p:nvGrpSpPr>
            <p:grpSpPr>
              <a:xfrm>
                <a:off x="1692" y="13873"/>
                <a:ext cx="5193" cy="600"/>
                <a:chOff x="1682" y="13873"/>
                <a:chExt cx="5193" cy="600"/>
              </a:xfrm>
            </p:grpSpPr>
            <p:sp>
              <p:nvSpPr>
                <p:cNvPr id="72" name="矩形: 圆角 73"/>
                <p:cNvSpPr/>
                <p:nvPr/>
              </p:nvSpPr>
              <p:spPr bwMode="auto">
                <a:xfrm>
                  <a:off x="1682" y="13873"/>
                  <a:ext cx="1549"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微服务集群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73" name="矩形: 圆角 73"/>
                <p:cNvSpPr/>
                <p:nvPr/>
              </p:nvSpPr>
              <p:spPr bwMode="auto">
                <a:xfrm>
                  <a:off x="3259" y="13873"/>
                  <a:ext cx="1726"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大数据</a:t>
                  </a:r>
                  <a:r>
                    <a:rPr kumimoji="1" lang="en-US" altLang="zh-CN" sz="1200" dirty="0">
                      <a:solidFill>
                        <a:schemeClr val="tx1"/>
                      </a:solidFill>
                      <a:latin typeface="微软雅黑" panose="020B0703020204020201" pitchFamily="34" charset="-122"/>
                      <a:ea typeface="微软雅黑" panose="020B0703020204020201" pitchFamily="34" charset="-122"/>
                    </a:rPr>
                    <a:t>/AI </a:t>
                  </a:r>
                  <a:r>
                    <a:rPr kumimoji="1" lang="zh-CN" altLang="en-US" sz="1200" dirty="0">
                      <a:solidFill>
                        <a:schemeClr val="tx1"/>
                      </a:solidFill>
                      <a:latin typeface="微软雅黑" panose="020B0703020204020201" pitchFamily="34" charset="-122"/>
                      <a:ea typeface="微软雅黑" panose="020B0703020204020201" pitchFamily="34" charset="-122"/>
                    </a:rPr>
                    <a:t>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74" name="矩形: 圆角 73"/>
                <p:cNvSpPr/>
                <p:nvPr/>
              </p:nvSpPr>
              <p:spPr bwMode="auto">
                <a:xfrm>
                  <a:off x="5013" y="13873"/>
                  <a:ext cx="1863"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200" dirty="0" err="1">
                      <a:solidFill>
                        <a:schemeClr val="tx1"/>
                      </a:solidFill>
                      <a:latin typeface="微软雅黑" panose="020B0703020204020201" pitchFamily="34" charset="-122"/>
                      <a:ea typeface="微软雅黑" panose="020B0703020204020201" pitchFamily="34" charset="-122"/>
                    </a:rPr>
                    <a:t>Serverless</a:t>
                  </a:r>
                  <a:r>
                    <a:rPr kumimoji="1" lang="zh-CN" altLang="en-US" sz="1200" dirty="0">
                      <a:solidFill>
                        <a:schemeClr val="tx1"/>
                      </a:solidFill>
                      <a:latin typeface="微软雅黑" panose="020B0703020204020201" pitchFamily="34" charset="-122"/>
                      <a:ea typeface="微软雅黑" panose="020B0703020204020201" pitchFamily="34" charset="-122"/>
                    </a:rPr>
                    <a:t>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grpSp>
          <p:sp>
            <p:nvSpPr>
              <p:cNvPr id="75" name="矩形: 圆角 69"/>
              <p:cNvSpPr/>
              <p:nvPr/>
            </p:nvSpPr>
            <p:spPr bwMode="auto">
              <a:xfrm>
                <a:off x="12821" y="13059"/>
                <a:ext cx="5415" cy="1643"/>
              </a:xfrm>
              <a:prstGeom prst="roundRect">
                <a:avLst>
                  <a:gd name="adj" fmla="val 0"/>
                </a:avLst>
              </a:prstGeom>
              <a:solidFill>
                <a:srgbClr val="0950F9"/>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a:spcBef>
                    <a:spcPct val="0"/>
                  </a:spcBef>
                </a:pPr>
                <a:endParaRPr kumimoji="1" lang="zh-CN" altLang="en-US" sz="900">
                  <a:solidFill>
                    <a:srgbClr val="0950F9"/>
                  </a:solidFill>
                  <a:latin typeface="微软雅黑" panose="020B0703020204020201" pitchFamily="34" charset="-122"/>
                  <a:ea typeface="微软雅黑" panose="020B0703020204020201" pitchFamily="34" charset="-122"/>
                </a:endParaRPr>
              </a:p>
            </p:txBody>
          </p:sp>
          <p:sp>
            <p:nvSpPr>
              <p:cNvPr id="76" name="文本框 70"/>
              <p:cNvSpPr txBox="1"/>
              <p:nvPr/>
            </p:nvSpPr>
            <p:spPr>
              <a:xfrm>
                <a:off x="14185" y="13057"/>
                <a:ext cx="2688" cy="677"/>
              </a:xfrm>
              <a:prstGeom prst="rect">
                <a:avLst/>
              </a:prstGeom>
              <a:noFill/>
            </p:spPr>
            <p:txBody>
              <a:bodyPr wrap="square" rtlCol="0">
                <a:spAutoFit/>
              </a:bodyPr>
              <a:lstStyle/>
              <a:p>
                <a:pPr algn="ctr"/>
                <a:r>
                  <a:rPr lang="zh-CN" altLang="en-US" sz="2400" dirty="0">
                    <a:solidFill>
                      <a:schemeClr val="tx1"/>
                    </a:solidFill>
                    <a:latin typeface="微软雅黑" panose="020B0703020204020201" pitchFamily="34" charset="-122"/>
                    <a:ea typeface="微软雅黑" panose="020B0703020204020201" pitchFamily="34" charset="-122"/>
                  </a:rPr>
                  <a:t>私有云场景</a:t>
                </a:r>
                <a:endParaRPr lang="zh-CN" altLang="en-US" sz="2400" dirty="0">
                  <a:solidFill>
                    <a:schemeClr val="tx1"/>
                  </a:solidFill>
                  <a:latin typeface="微软雅黑" panose="020B0703020204020201" pitchFamily="34" charset="-122"/>
                  <a:ea typeface="微软雅黑" panose="020B0703020204020201" pitchFamily="34" charset="-122"/>
                </a:endParaRPr>
              </a:p>
            </p:txBody>
          </p:sp>
          <p:sp>
            <p:nvSpPr>
              <p:cNvPr id="77" name="矩形: 圆角 73"/>
              <p:cNvSpPr/>
              <p:nvPr/>
            </p:nvSpPr>
            <p:spPr bwMode="auto">
              <a:xfrm>
                <a:off x="13474" y="13873"/>
                <a:ext cx="1549"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微服务集群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78" name="矩形: 圆角 73"/>
              <p:cNvSpPr/>
              <p:nvPr/>
            </p:nvSpPr>
            <p:spPr bwMode="auto">
              <a:xfrm>
                <a:off x="15621" y="13873"/>
                <a:ext cx="1963"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大数据</a:t>
                </a:r>
                <a:r>
                  <a:rPr kumimoji="1" lang="en-US" altLang="zh-CN" sz="1200" dirty="0">
                    <a:solidFill>
                      <a:schemeClr val="tx1"/>
                    </a:solidFill>
                    <a:latin typeface="微软雅黑" panose="020B0703020204020201" pitchFamily="34" charset="-122"/>
                    <a:ea typeface="微软雅黑" panose="020B0703020204020201" pitchFamily="34" charset="-122"/>
                  </a:rPr>
                  <a:t>/AI </a:t>
                </a:r>
                <a:r>
                  <a:rPr kumimoji="1" lang="zh-CN" altLang="en-US" sz="1200" dirty="0">
                    <a:solidFill>
                      <a:schemeClr val="tx1"/>
                    </a:solidFill>
                    <a:latin typeface="微软雅黑" panose="020B0703020204020201" pitchFamily="34" charset="-122"/>
                    <a:ea typeface="微软雅黑" panose="020B0703020204020201" pitchFamily="34" charset="-122"/>
                  </a:rPr>
                  <a:t>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80" name="矩形: 圆角 69"/>
              <p:cNvSpPr/>
              <p:nvPr/>
            </p:nvSpPr>
            <p:spPr bwMode="auto">
              <a:xfrm>
                <a:off x="7201" y="13058"/>
                <a:ext cx="5415" cy="1643"/>
              </a:xfrm>
              <a:prstGeom prst="roundRect">
                <a:avLst>
                  <a:gd name="adj" fmla="val 0"/>
                </a:avLst>
              </a:prstGeom>
              <a:solidFill>
                <a:srgbClr val="0950F9"/>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a:spcBef>
                    <a:spcPct val="0"/>
                  </a:spcBef>
                </a:pPr>
                <a:endParaRPr kumimoji="1" lang="zh-CN" altLang="en-US" sz="900">
                  <a:solidFill>
                    <a:srgbClr val="0950F9"/>
                  </a:solidFill>
                  <a:latin typeface="微软雅黑" panose="020B0703020204020201" pitchFamily="34" charset="-122"/>
                  <a:ea typeface="微软雅黑" panose="020B0703020204020201" pitchFamily="34" charset="-122"/>
                </a:endParaRPr>
              </a:p>
            </p:txBody>
          </p:sp>
          <p:sp>
            <p:nvSpPr>
              <p:cNvPr id="81" name="文本框 70"/>
              <p:cNvSpPr txBox="1"/>
              <p:nvPr/>
            </p:nvSpPr>
            <p:spPr>
              <a:xfrm>
                <a:off x="8816" y="13058"/>
                <a:ext cx="2208" cy="677"/>
              </a:xfrm>
              <a:prstGeom prst="rect">
                <a:avLst/>
              </a:prstGeom>
              <a:noFill/>
            </p:spPr>
            <p:txBody>
              <a:bodyPr wrap="square" rtlCol="0">
                <a:spAutoFit/>
              </a:bodyPr>
              <a:lstStyle/>
              <a:p>
                <a:pPr algn="ctr"/>
                <a:r>
                  <a:rPr lang="zh-CN" altLang="en-US" sz="2400" dirty="0">
                    <a:solidFill>
                      <a:schemeClr val="tx1"/>
                    </a:solidFill>
                    <a:latin typeface="微软雅黑" panose="020B0703020204020201" pitchFamily="34" charset="-122"/>
                    <a:ea typeface="微软雅黑" panose="020B0703020204020201" pitchFamily="34" charset="-122"/>
                  </a:rPr>
                  <a:t>云上场景</a:t>
                </a:r>
                <a:endParaRPr lang="zh-CN" altLang="en-US" sz="2400" dirty="0">
                  <a:solidFill>
                    <a:schemeClr val="tx1"/>
                  </a:solidFill>
                  <a:latin typeface="微软雅黑" panose="020B0703020204020201" pitchFamily="34" charset="-122"/>
                  <a:ea typeface="微软雅黑" panose="020B0703020204020201" pitchFamily="34" charset="-122"/>
                </a:endParaRPr>
              </a:p>
            </p:txBody>
          </p:sp>
          <p:grpSp>
            <p:nvGrpSpPr>
              <p:cNvPr id="111" name="组合 110"/>
              <p:cNvGrpSpPr/>
              <p:nvPr/>
            </p:nvGrpSpPr>
            <p:grpSpPr>
              <a:xfrm>
                <a:off x="7348" y="13873"/>
                <a:ext cx="5122" cy="600"/>
                <a:chOff x="7360" y="13873"/>
                <a:chExt cx="5122" cy="600"/>
              </a:xfrm>
            </p:grpSpPr>
            <p:sp>
              <p:nvSpPr>
                <p:cNvPr id="82" name="矩形: 圆角 73"/>
                <p:cNvSpPr/>
                <p:nvPr/>
              </p:nvSpPr>
              <p:spPr bwMode="auto">
                <a:xfrm>
                  <a:off x="7360" y="13873"/>
                  <a:ext cx="1549"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虚拟机集群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83" name="矩形: 圆角 73"/>
                <p:cNvSpPr/>
                <p:nvPr/>
              </p:nvSpPr>
              <p:spPr bwMode="auto">
                <a:xfrm>
                  <a:off x="9022" y="13873"/>
                  <a:ext cx="1549"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200" dirty="0">
                      <a:solidFill>
                        <a:schemeClr val="tx1"/>
                      </a:solidFill>
                      <a:latin typeface="微软雅黑" panose="020B0703020204020201" pitchFamily="34" charset="-122"/>
                      <a:ea typeface="微软雅黑" panose="020B0703020204020201" pitchFamily="34" charset="-122"/>
                    </a:rPr>
                    <a:t>裸金属集群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sp>
              <p:nvSpPr>
                <p:cNvPr id="84" name="矩形: 圆角 73"/>
                <p:cNvSpPr/>
                <p:nvPr/>
              </p:nvSpPr>
              <p:spPr bwMode="auto">
                <a:xfrm>
                  <a:off x="10684" y="13873"/>
                  <a:ext cx="1799" cy="600"/>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200" dirty="0" err="1">
                      <a:solidFill>
                        <a:schemeClr val="tx1"/>
                      </a:solidFill>
                      <a:latin typeface="微软雅黑" panose="020B0703020204020201" pitchFamily="34" charset="-122"/>
                      <a:ea typeface="微软雅黑" panose="020B0703020204020201" pitchFamily="34" charset="-122"/>
                    </a:rPr>
                    <a:t>Serverless</a:t>
                  </a:r>
                  <a:r>
                    <a:rPr kumimoji="1" lang="zh-CN" altLang="en-US" sz="1200" dirty="0">
                      <a:solidFill>
                        <a:schemeClr val="tx1"/>
                      </a:solidFill>
                      <a:latin typeface="微软雅黑" panose="020B0703020204020201" pitchFamily="34" charset="-122"/>
                      <a:ea typeface="微软雅黑" panose="020B0703020204020201" pitchFamily="34" charset="-122"/>
                    </a:rPr>
                    <a:t>集群</a:t>
                  </a:r>
                  <a:endParaRPr kumimoji="1" lang="zh-CN" altLang="en-US" sz="1200" dirty="0">
                    <a:solidFill>
                      <a:schemeClr val="tx1"/>
                    </a:solidFill>
                    <a:latin typeface="微软雅黑" panose="020B0703020204020201" pitchFamily="34" charset="-122"/>
                    <a:ea typeface="微软雅黑" panose="020B0703020204020201" pitchFamily="34" charset="-122"/>
                  </a:endParaRPr>
                </a:p>
              </p:txBody>
            </p:sp>
          </p:grpSp>
        </p:grpSp>
        <p:grpSp>
          <p:nvGrpSpPr>
            <p:cNvPr id="117" name="组合 116"/>
            <p:cNvGrpSpPr/>
            <p:nvPr/>
          </p:nvGrpSpPr>
          <p:grpSpPr>
            <a:xfrm>
              <a:off x="1413" y="6721"/>
              <a:ext cx="17008" cy="6026"/>
              <a:chOff x="1413" y="6721"/>
              <a:chExt cx="17008" cy="6026"/>
            </a:xfrm>
          </p:grpSpPr>
          <p:sp>
            <p:nvSpPr>
              <p:cNvPr id="14" name="Rounded Rectangle 52"/>
              <p:cNvSpPr>
                <a:spLocks noChangeArrowheads="1"/>
              </p:cNvSpPr>
              <p:nvPr/>
            </p:nvSpPr>
            <p:spPr bwMode="auto">
              <a:xfrm>
                <a:off x="1413" y="6721"/>
                <a:ext cx="17008" cy="6026"/>
              </a:xfrm>
              <a:prstGeom prst="roundRect">
                <a:avLst>
                  <a:gd name="adj" fmla="val 0"/>
                </a:avLst>
              </a:prstGeom>
              <a:noFill/>
              <a:ln w="12700">
                <a:solidFill>
                  <a:srgbClr val="0950F9"/>
                </a:solidFill>
              </a:ln>
            </p:spPr>
            <p:txBody>
              <a:bodyPr lIns="0" tIns="0" rIns="0" b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2400" b="1" dirty="0">
                  <a:solidFill>
                    <a:schemeClr val="bg1"/>
                  </a:solidFill>
                  <a:latin typeface="微软雅黑" panose="020B0703020204020201" pitchFamily="34" charset="-122"/>
                  <a:ea typeface="微软雅黑" panose="020B0703020204020201" pitchFamily="34" charset="-122"/>
                  <a:sym typeface="Arial" panose="020B0604020202020204" pitchFamily="34" charset="0"/>
                </a:endParaRPr>
              </a:p>
            </p:txBody>
          </p:sp>
          <p:grpSp>
            <p:nvGrpSpPr>
              <p:cNvPr id="105" name="组合 104"/>
              <p:cNvGrpSpPr/>
              <p:nvPr/>
            </p:nvGrpSpPr>
            <p:grpSpPr>
              <a:xfrm>
                <a:off x="1591" y="6888"/>
                <a:ext cx="16653" cy="5692"/>
                <a:chOff x="1685" y="6863"/>
                <a:chExt cx="16653" cy="5692"/>
              </a:xfrm>
            </p:grpSpPr>
            <p:sp>
              <p:nvSpPr>
                <p:cNvPr id="3" name="文本框 2"/>
                <p:cNvSpPr txBox="1"/>
                <p:nvPr/>
              </p:nvSpPr>
              <p:spPr>
                <a:xfrm>
                  <a:off x="13680" y="7607"/>
                  <a:ext cx="1440" cy="1016"/>
                </a:xfrm>
                <a:prstGeom prst="rect">
                  <a:avLst/>
                </a:prstGeom>
                <a:noFill/>
              </p:spPr>
              <p:txBody>
                <a:bodyPr wrap="square" rtlCol="0">
                  <a:spAutoFit/>
                </a:bodyPr>
                <a:lstStyle/>
                <a:p>
                  <a:endParaRPr lang="zh-CN" altLang="en-US" dirty="0"/>
                </a:p>
              </p:txBody>
            </p:sp>
            <p:grpSp>
              <p:nvGrpSpPr>
                <p:cNvPr id="101" name="组合 100"/>
                <p:cNvGrpSpPr/>
                <p:nvPr/>
              </p:nvGrpSpPr>
              <p:grpSpPr>
                <a:xfrm>
                  <a:off x="1685" y="6886"/>
                  <a:ext cx="1276" cy="5668"/>
                  <a:chOff x="1685" y="6886"/>
                  <a:chExt cx="1276" cy="5668"/>
                </a:xfrm>
              </p:grpSpPr>
              <p:sp>
                <p:nvSpPr>
                  <p:cNvPr id="17" name="Rounded Rectangle 55"/>
                  <p:cNvSpPr>
                    <a:spLocks noChangeArrowheads="1"/>
                  </p:cNvSpPr>
                  <p:nvPr/>
                </p:nvSpPr>
                <p:spPr bwMode="auto">
                  <a:xfrm>
                    <a:off x="1685" y="6886"/>
                    <a:ext cx="1277" cy="5669"/>
                  </a:xfrm>
                  <a:prstGeom prst="roundRect">
                    <a:avLst>
                      <a:gd name="adj" fmla="val 0"/>
                    </a:avLst>
                  </a:prstGeom>
                  <a:solidFill>
                    <a:srgbClr val="118FFF"/>
                  </a:solidFill>
                  <a:ln>
                    <a:noFill/>
                  </a:ln>
                </p:spPr>
                <p:txBody>
                  <a:bodyPr vert="eaVert"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800" dirty="0">
                        <a:solidFill>
                          <a:schemeClr val="tx1"/>
                        </a:solidFill>
                        <a:latin typeface="微软雅黑" panose="020B0703020204020201" pitchFamily="34" charset="-122"/>
                        <a:ea typeface="微软雅黑" panose="020B0703020204020201" pitchFamily="34" charset="-122"/>
                        <a:sym typeface="黑体" panose="02010609060101010101" charset="-122"/>
                      </a:rPr>
                      <a:t>认证鉴权</a:t>
                    </a:r>
                    <a:endParaRPr lang="zh-CN" altLang="en-US" sz="28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58" y="7172"/>
                    <a:ext cx="731" cy="1038"/>
                  </a:xfrm>
                  <a:prstGeom prst="rect">
                    <a:avLst/>
                  </a:prstGeom>
                </p:spPr>
              </p:pic>
            </p:grpSp>
            <p:sp>
              <p:nvSpPr>
                <p:cNvPr id="23" name="Rounded Rectangle 54"/>
                <p:cNvSpPr>
                  <a:spLocks noChangeArrowheads="1"/>
                </p:cNvSpPr>
                <p:nvPr/>
              </p:nvSpPr>
              <p:spPr bwMode="auto">
                <a:xfrm>
                  <a:off x="3199" y="11648"/>
                  <a:ext cx="13608" cy="907"/>
                </a:xfrm>
                <a:prstGeom prst="roundRect">
                  <a:avLst>
                    <a:gd name="adj" fmla="val 1537"/>
                  </a:avLst>
                </a:prstGeom>
                <a:solidFill>
                  <a:srgbClr val="118FFF"/>
                </a:solidFill>
                <a:ln>
                  <a:no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a:spcBef>
                      <a:spcPct val="0"/>
                    </a:spcBef>
                    <a:buNone/>
                  </a:pPr>
                  <a:r>
                    <a:rPr lang="zh-CN" altLang="en-US" sz="2000" b="1" dirty="0">
                      <a:solidFill>
                        <a:schemeClr val="tx1"/>
                      </a:solidFill>
                      <a:latin typeface="微软雅黑" panose="020B0703020204020201" pitchFamily="34" charset="-122"/>
                      <a:ea typeface="微软雅黑" panose="020B0703020204020201" pitchFamily="34" charset="-122"/>
                      <a:sym typeface="黑体" panose="02010609060101010101" charset="-122"/>
                    </a:rPr>
                    <a:t>基础设施</a:t>
                  </a:r>
                  <a:endParaRPr lang="en-US" altLang="zh-CN" sz="1800" b="1"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a:spcBef>
                      <a:spcPct val="0"/>
                    </a:spcBef>
                    <a:buNone/>
                  </a:pPr>
                  <a:r>
                    <a:rPr lang="zh-CN" altLang="en-US" sz="1600" b="1" dirty="0">
                      <a:solidFill>
                        <a:schemeClr val="tx1"/>
                      </a:solidFill>
                      <a:latin typeface="微软雅黑" panose="020B0703020204020201" pitchFamily="34" charset="-122"/>
                      <a:ea typeface="微软雅黑" panose="020B0703020204020201" pitchFamily="34" charset="-122"/>
                      <a:sym typeface="黑体" panose="02010609060101010101" charset="-122"/>
                    </a:rPr>
                    <a:t>（硬件、</a:t>
                  </a:r>
                  <a:r>
                    <a:rPr lang="en-US" altLang="zh-CN" sz="1600" b="1" dirty="0">
                      <a:solidFill>
                        <a:schemeClr val="tx1"/>
                      </a:solidFill>
                      <a:latin typeface="微软雅黑" panose="020B0703020204020201" pitchFamily="34" charset="-122"/>
                      <a:ea typeface="微软雅黑" panose="020B0703020204020201" pitchFamily="34" charset="-122"/>
                      <a:sym typeface="黑体" panose="02010609060101010101" charset="-122"/>
                    </a:rPr>
                    <a:t>OS</a:t>
                  </a:r>
                  <a:r>
                    <a:rPr lang="zh-CN" altLang="en-US" sz="1600" b="1" dirty="0">
                      <a:solidFill>
                        <a:schemeClr val="tx1"/>
                      </a:solidFill>
                      <a:latin typeface="微软雅黑" panose="020B0703020204020201" pitchFamily="34" charset="-122"/>
                      <a:ea typeface="微软雅黑" panose="020B0703020204020201" pitchFamily="34" charset="-122"/>
                      <a:sym typeface="黑体" panose="02010609060101010101" charset="-122"/>
                    </a:rPr>
                    <a:t>、网络）</a:t>
                  </a:r>
                  <a:r>
                    <a:rPr lang="en-US" altLang="en-US" sz="1800" b="1" dirty="0">
                      <a:solidFill>
                        <a:schemeClr val="tx1"/>
                      </a:solidFill>
                      <a:latin typeface="微软雅黑" panose="020B0703020204020201" pitchFamily="34" charset="-122"/>
                      <a:ea typeface="微软雅黑" panose="020B0703020204020201" pitchFamily="34" charset="-122"/>
                      <a:sym typeface="黑体" panose="02010609060101010101" charset="-122"/>
                    </a:rPr>
                    <a:t> </a:t>
                  </a:r>
                  <a:endParaRPr lang="en-US" altLang="en-US" sz="1800" b="1"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grpSp>
              <p:nvGrpSpPr>
                <p:cNvPr id="103" name="组合 102"/>
                <p:cNvGrpSpPr/>
                <p:nvPr/>
              </p:nvGrpSpPr>
              <p:grpSpPr>
                <a:xfrm>
                  <a:off x="3199" y="9779"/>
                  <a:ext cx="13607" cy="1814"/>
                  <a:chOff x="3199" y="9779"/>
                  <a:chExt cx="13607" cy="1814"/>
                </a:xfrm>
              </p:grpSpPr>
              <p:sp>
                <p:nvSpPr>
                  <p:cNvPr id="27" name="Rounded Rectangle 56"/>
                  <p:cNvSpPr>
                    <a:spLocks noChangeArrowheads="1"/>
                  </p:cNvSpPr>
                  <p:nvPr/>
                </p:nvSpPr>
                <p:spPr bwMode="auto">
                  <a:xfrm>
                    <a:off x="3199" y="9779"/>
                    <a:ext cx="13607" cy="1814"/>
                  </a:xfrm>
                  <a:prstGeom prst="roundRect">
                    <a:avLst>
                      <a:gd name="adj" fmla="val 0"/>
                    </a:avLst>
                  </a:prstGeom>
                  <a:noFill/>
                  <a:ln>
                    <a:solidFill>
                      <a:srgbClr val="0950F9"/>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700" dirty="0">
                      <a:solidFill>
                        <a:schemeClr val="bg1"/>
                      </a:solidFill>
                      <a:latin typeface="微软雅黑" panose="020B0703020204020201" pitchFamily="34" charset="-122"/>
                      <a:ea typeface="微软雅黑" panose="020B0703020204020201" pitchFamily="34" charset="-122"/>
                      <a:sym typeface="黑体" panose="02010609060101010101" charset="-122"/>
                    </a:endParaRPr>
                  </a:p>
                </p:txBody>
              </p:sp>
              <p:grpSp>
                <p:nvGrpSpPr>
                  <p:cNvPr id="100" name="组合 99"/>
                  <p:cNvGrpSpPr/>
                  <p:nvPr/>
                </p:nvGrpSpPr>
                <p:grpSpPr>
                  <a:xfrm>
                    <a:off x="3412" y="10587"/>
                    <a:ext cx="13182" cy="840"/>
                    <a:chOff x="3612" y="10587"/>
                    <a:chExt cx="13182" cy="840"/>
                  </a:xfrm>
                </p:grpSpPr>
                <p:sp>
                  <p:nvSpPr>
                    <p:cNvPr id="28" name="Rounded Rectangle 56"/>
                    <p:cNvSpPr>
                      <a:spLocks noChangeArrowheads="1"/>
                    </p:cNvSpPr>
                    <p:nvPr/>
                  </p:nvSpPr>
                  <p:spPr bwMode="auto">
                    <a:xfrm>
                      <a:off x="3612" y="10587"/>
                      <a:ext cx="3691" cy="841"/>
                    </a:xfrm>
                    <a:prstGeom prst="roundRect">
                      <a:avLst>
                        <a:gd name="adj" fmla="val 1417"/>
                      </a:avLst>
                    </a:prstGeom>
                    <a:solidFill>
                      <a:srgbClr val="118FFF"/>
                    </a:solidFill>
                    <a:ln>
                      <a:noFill/>
                    </a:ln>
                  </p:spPr>
                  <p:txBody>
                    <a:bodyPr wrap="none" lIns="0" rIns="0" anchor="ctr"/>
                    <a:lstStyle/>
                    <a:p>
                      <a:pPr algn="ctr">
                        <a:spcBef>
                          <a:spcPct val="0"/>
                        </a:spcBef>
                        <a:buFont typeface="Arial" panose="020B0604020202020204" pitchFamily="34" charset="0"/>
                        <a:buNone/>
                      </a:pPr>
                      <a:r>
                        <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rPr>
                        <a:t>kubernetes</a:t>
                      </a:r>
                      <a:endPar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29" name="Rounded Rectangle 54"/>
                    <p:cNvSpPr>
                      <a:spLocks noChangeArrowheads="1"/>
                    </p:cNvSpPr>
                    <p:nvPr/>
                  </p:nvSpPr>
                  <p:spPr bwMode="auto">
                    <a:xfrm>
                      <a:off x="7368" y="10587"/>
                      <a:ext cx="3691" cy="841"/>
                    </a:xfrm>
                    <a:prstGeom prst="roundRect">
                      <a:avLst>
                        <a:gd name="adj" fmla="val 1537"/>
                      </a:avLst>
                    </a:prstGeom>
                    <a:solidFill>
                      <a:srgbClr val="118FFF"/>
                    </a:solidFill>
                    <a:ln>
                      <a:noFill/>
                    </a:ln>
                  </p:spPr>
                  <p:txBody>
                    <a:bodyPr wrap="none" lIns="0" rIns="0" anchor="ctr"/>
                    <a:lstStyle/>
                    <a:p>
                      <a:pPr algn="ctr">
                        <a:spcBef>
                          <a:spcPct val="0"/>
                        </a:spcBef>
                        <a:buFont typeface="Arial" panose="020B0604020202020204" pitchFamily="34" charset="0"/>
                        <a:buNone/>
                      </a:pP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统一存储 </a:t>
                      </a:r>
                      <a:r>
                        <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rPr>
                        <a:t>CEPH</a:t>
                      </a:r>
                      <a:endPar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a:spcBef>
                          <a:spcPct val="0"/>
                        </a:spcBef>
                        <a:buFont typeface="Arial" panose="020B0604020202020204" pitchFamily="34" charset="0"/>
                        <a:buNone/>
                      </a:pP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a:t>
                      </a:r>
                      <a:r>
                        <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rPr>
                        <a:t>RBD</a:t>
                      </a: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a:t>
                      </a:r>
                      <a:r>
                        <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rPr>
                        <a:t>RGW</a:t>
                      </a: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a:t>
                      </a:r>
                      <a:r>
                        <a:rPr kumimoji="1"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rPr>
                        <a:t>FS</a:t>
                      </a: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a:t>
                      </a:r>
                      <a:endPar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30" name="Rounded Rectangle 55"/>
                    <p:cNvSpPr>
                      <a:spLocks noChangeArrowheads="1"/>
                    </p:cNvSpPr>
                    <p:nvPr/>
                  </p:nvSpPr>
                  <p:spPr bwMode="auto">
                    <a:xfrm>
                      <a:off x="13970" y="10587"/>
                      <a:ext cx="2824" cy="839"/>
                    </a:xfrm>
                    <a:prstGeom prst="roundRect">
                      <a:avLst>
                        <a:gd name="adj" fmla="val 1792"/>
                      </a:avLst>
                    </a:prstGeom>
                    <a:solidFill>
                      <a:srgbClr val="118FFF"/>
                    </a:solidFill>
                    <a:ln>
                      <a:noFill/>
                    </a:ln>
                  </p:spPr>
                  <p:txBody>
                    <a:bodyPr wrap="none" lIns="0" rIns="0" anchor="ctr"/>
                    <a:lstStyle/>
                    <a:p>
                      <a:pPr algn="ctr">
                        <a:spcBef>
                          <a:spcPct val="0"/>
                        </a:spcBef>
                        <a:buFont typeface="Arial" panose="020B0604020202020204" pitchFamily="34" charset="0"/>
                        <a:buNone/>
                      </a:pPr>
                      <a:r>
                        <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容器网络</a:t>
                      </a:r>
                      <a:endParaRPr kumimoji="1"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31" name="Rounded Rectangle 56"/>
                    <p:cNvSpPr>
                      <a:spLocks noChangeArrowheads="1"/>
                    </p:cNvSpPr>
                    <p:nvPr/>
                  </p:nvSpPr>
                  <p:spPr bwMode="auto">
                    <a:xfrm>
                      <a:off x="11124" y="10587"/>
                      <a:ext cx="2771" cy="839"/>
                    </a:xfrm>
                    <a:prstGeom prst="roundRect">
                      <a:avLst>
                        <a:gd name="adj" fmla="val 917"/>
                      </a:avLst>
                    </a:prstGeom>
                    <a:solidFill>
                      <a:srgbClr val="118FFF"/>
                    </a:solidFill>
                    <a:ln>
                      <a:noFill/>
                    </a:ln>
                  </p:spPr>
                  <p:txBody>
                    <a:bodyPr wrap="none" lIns="0" rIns="0" anchor="ctr"/>
                    <a:lstStyle/>
                    <a:p>
                      <a:pPr algn="ctr">
                        <a:spcBef>
                          <a:spcPct val="0"/>
                        </a:spcBef>
                        <a:buFont typeface="Arial" panose="020B0604020202020204" pitchFamily="34" charset="0"/>
                        <a:buNone/>
                      </a:pPr>
                      <a:r>
                        <a:rPr kumimoji="1" lang="en-US" altLang="zh-CN" sz="1600" dirty="0">
                          <a:solidFill>
                            <a:schemeClr val="tx1"/>
                          </a:solidFill>
                          <a:latin typeface="微软雅黑" panose="020B0703020204020201" pitchFamily="34" charset="-122"/>
                          <a:ea typeface="微软雅黑" panose="020B0703020204020201" pitchFamily="34" charset="-122"/>
                        </a:rPr>
                        <a:t>Docker</a:t>
                      </a:r>
                      <a:endParaRPr kumimoji="1" lang="en-US" altLang="zh-CN" sz="1600" dirty="0">
                        <a:solidFill>
                          <a:schemeClr val="tx1"/>
                        </a:solidFill>
                        <a:latin typeface="微软雅黑" panose="020B0703020204020201" pitchFamily="34" charset="-122"/>
                        <a:ea typeface="微软雅黑" panose="020B0703020204020201" pitchFamily="34" charset="-122"/>
                      </a:endParaRPr>
                    </a:p>
                  </p:txBody>
                </p:sp>
              </p:grpSp>
              <p:sp>
                <p:nvSpPr>
                  <p:cNvPr id="32" name="文本框 8"/>
                  <p:cNvSpPr txBox="1"/>
                  <p:nvPr/>
                </p:nvSpPr>
                <p:spPr>
                  <a:xfrm>
                    <a:off x="8814" y="9786"/>
                    <a:ext cx="2208" cy="677"/>
                  </a:xfrm>
                  <a:prstGeom prst="rect">
                    <a:avLst/>
                  </a:prstGeom>
                  <a:noFill/>
                </p:spPr>
                <p:txBody>
                  <a:bodyPr wrap="square" rtlCol="0">
                    <a:spAutoFit/>
                  </a:bodyPr>
                  <a:lstStyle>
                    <a:defPPr>
                      <a:defRPr lang="zh-CN"/>
                    </a:defPPr>
                    <a:lvl1pPr>
                      <a:defRPr sz="1200"/>
                    </a:lvl1pPr>
                  </a:lstStyle>
                  <a:p>
                    <a:r>
                      <a:rPr lang="zh-CN" altLang="en-US" sz="2400" dirty="0">
                        <a:solidFill>
                          <a:schemeClr val="tx1"/>
                        </a:solidFill>
                        <a:latin typeface="微软雅黑" panose="020B0703020204020201" pitchFamily="34" charset="-122"/>
                        <a:ea typeface="微软雅黑" panose="020B0703020204020201" pitchFamily="34" charset="-122"/>
                      </a:rPr>
                      <a:t>底层支持</a:t>
                    </a:r>
                    <a:endParaRPr lang="zh-CN" altLang="en-US" sz="2400" dirty="0">
                      <a:solidFill>
                        <a:schemeClr val="tx1"/>
                      </a:solidFill>
                      <a:latin typeface="微软雅黑" panose="020B0703020204020201" pitchFamily="34" charset="-122"/>
                      <a:ea typeface="微软雅黑" panose="020B0703020204020201" pitchFamily="34" charset="-122"/>
                    </a:endParaRPr>
                  </a:p>
                </p:txBody>
              </p:sp>
            </p:grpSp>
            <p:grpSp>
              <p:nvGrpSpPr>
                <p:cNvPr id="102" name="组合 101"/>
                <p:cNvGrpSpPr/>
                <p:nvPr/>
              </p:nvGrpSpPr>
              <p:grpSpPr>
                <a:xfrm>
                  <a:off x="16922" y="6863"/>
                  <a:ext cx="1416" cy="5692"/>
                  <a:chOff x="16922" y="6863"/>
                  <a:chExt cx="1416" cy="5692"/>
                </a:xfrm>
              </p:grpSpPr>
              <p:sp>
                <p:nvSpPr>
                  <p:cNvPr id="16" name="Rounded Rectangle 56"/>
                  <p:cNvSpPr>
                    <a:spLocks noChangeArrowheads="1"/>
                  </p:cNvSpPr>
                  <p:nvPr/>
                </p:nvSpPr>
                <p:spPr bwMode="auto">
                  <a:xfrm>
                    <a:off x="16922" y="6863"/>
                    <a:ext cx="1417" cy="5692"/>
                  </a:xfrm>
                  <a:prstGeom prst="roundRect">
                    <a:avLst>
                      <a:gd name="adj" fmla="val 0"/>
                    </a:avLst>
                  </a:prstGeom>
                  <a:solidFill>
                    <a:srgbClr val="118FFF"/>
                  </a:solidFill>
                  <a:ln>
                    <a:noFill/>
                  </a:ln>
                </p:spPr>
                <p:txBody>
                  <a:bodyPr vert="eaVert"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2800" dirty="0">
                        <a:solidFill>
                          <a:schemeClr val="tx1"/>
                        </a:solidFill>
                        <a:latin typeface="微软雅黑" panose="020B0703020204020201" pitchFamily="34" charset="-122"/>
                        <a:ea typeface="微软雅黑" panose="020B0703020204020201" pitchFamily="34" charset="-122"/>
                        <a:sym typeface="Kozuka Gothic Pr6N R" charset="-122"/>
                      </a:rPr>
                      <a:t>自动化运维</a:t>
                    </a:r>
                    <a:endParaRPr lang="en-US" altLang="zh-CN" sz="1600" b="1" dirty="0">
                      <a:solidFill>
                        <a:schemeClr val="tx1"/>
                      </a:solidFill>
                      <a:latin typeface="微软雅黑" panose="020B0703020204020201" pitchFamily="34" charset="-122"/>
                      <a:ea typeface="微软雅黑" panose="020B0703020204020201" pitchFamily="34" charset="-122"/>
                      <a:sym typeface="Kozuka Gothic Pr6N R" charset="-122"/>
                    </a:endParaRPr>
                  </a:p>
                  <a:p>
                    <a:pPr algn="ctr" eaLnBrk="1" hangingPunct="1">
                      <a:spcBef>
                        <a:spcPct val="0"/>
                      </a:spcBef>
                      <a:buFont typeface="Arial" panose="020B0604020202020204" pitchFamily="34" charset="0"/>
                      <a:buNone/>
                    </a:pPr>
                    <a:r>
                      <a:rPr lang="zh-CN" altLang="en-US" sz="1800" dirty="0">
                        <a:solidFill>
                          <a:schemeClr val="tx1"/>
                        </a:solidFill>
                        <a:latin typeface="微软雅黑" panose="020B0703020204020201" pitchFamily="34" charset="-122"/>
                        <a:ea typeface="微软雅黑" panose="020B0703020204020201" pitchFamily="34" charset="-122"/>
                        <a:sym typeface="Kozuka Gothic Pr6N R" charset="-122"/>
                      </a:rPr>
                      <a:t>安装、监控、运维、管理</a:t>
                    </a:r>
                    <a:endParaRPr lang="zh-CN" altLang="en-US" sz="1800" dirty="0">
                      <a:solidFill>
                        <a:schemeClr val="tx1"/>
                      </a:solidFill>
                      <a:latin typeface="微软雅黑" panose="020B0703020204020201" pitchFamily="34" charset="-122"/>
                      <a:ea typeface="微软雅黑" panose="020B0703020204020201" pitchFamily="34" charset="-122"/>
                      <a:sym typeface="Kozuka Gothic Pr6N R" charset="-122"/>
                    </a:endParaRPr>
                  </a:p>
                </p:txBody>
              </p:sp>
              <p:pic>
                <p:nvPicPr>
                  <p:cNvPr id="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4" y="7184"/>
                    <a:ext cx="451"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4" name="组合 103"/>
                <p:cNvGrpSpPr/>
                <p:nvPr/>
              </p:nvGrpSpPr>
              <p:grpSpPr>
                <a:xfrm>
                  <a:off x="3199" y="6863"/>
                  <a:ext cx="13606" cy="2917"/>
                  <a:chOff x="3199" y="6863"/>
                  <a:chExt cx="13606" cy="2917"/>
                </a:xfrm>
              </p:grpSpPr>
              <p:sp>
                <p:nvSpPr>
                  <p:cNvPr id="15" name="Rounded Rectangle 56"/>
                  <p:cNvSpPr>
                    <a:spLocks noChangeArrowheads="1"/>
                  </p:cNvSpPr>
                  <p:nvPr/>
                </p:nvSpPr>
                <p:spPr bwMode="auto">
                  <a:xfrm>
                    <a:off x="3199" y="6886"/>
                    <a:ext cx="13606" cy="2894"/>
                  </a:xfrm>
                  <a:prstGeom prst="roundRect">
                    <a:avLst>
                      <a:gd name="adj" fmla="val 0"/>
                    </a:avLst>
                  </a:prstGeom>
                  <a:noFill/>
                  <a:ln w="12700">
                    <a:solidFill>
                      <a:srgbClr val="0950F9"/>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700" dirty="0">
                      <a:solidFill>
                        <a:schemeClr val="bg1"/>
                      </a:solidFill>
                      <a:latin typeface="微软雅黑" panose="020B0703020204020201" pitchFamily="34" charset="-122"/>
                      <a:ea typeface="微软雅黑" panose="020B0703020204020201" pitchFamily="34" charset="-122"/>
                      <a:sym typeface="黑体" panose="02010609060101010101" charset="-122"/>
                    </a:endParaRPr>
                  </a:p>
                </p:txBody>
              </p:sp>
              <p:grpSp>
                <p:nvGrpSpPr>
                  <p:cNvPr id="99" name="组合 98"/>
                  <p:cNvGrpSpPr/>
                  <p:nvPr/>
                </p:nvGrpSpPr>
                <p:grpSpPr>
                  <a:xfrm>
                    <a:off x="3312" y="7611"/>
                    <a:ext cx="13380" cy="2068"/>
                    <a:chOff x="3317" y="7523"/>
                    <a:chExt cx="13380" cy="2068"/>
                  </a:xfrm>
                </p:grpSpPr>
                <p:grpSp>
                  <p:nvGrpSpPr>
                    <p:cNvPr id="93" name="组合 92"/>
                    <p:cNvGrpSpPr/>
                    <p:nvPr/>
                  </p:nvGrpSpPr>
                  <p:grpSpPr>
                    <a:xfrm>
                      <a:off x="3317" y="7523"/>
                      <a:ext cx="2140" cy="2068"/>
                      <a:chOff x="3347" y="7523"/>
                      <a:chExt cx="2140" cy="2068"/>
                    </a:xfrm>
                  </p:grpSpPr>
                  <p:sp>
                    <p:nvSpPr>
                      <p:cNvPr id="20" name="Rounded Rectangle 55"/>
                      <p:cNvSpPr>
                        <a:spLocks noChangeArrowheads="1"/>
                      </p:cNvSpPr>
                      <p:nvPr/>
                    </p:nvSpPr>
                    <p:spPr bwMode="auto">
                      <a:xfrm>
                        <a:off x="3347" y="7523"/>
                        <a:ext cx="2141" cy="2068"/>
                      </a:xfrm>
                      <a:prstGeom prst="roundRect">
                        <a:avLst>
                          <a:gd name="adj" fmla="val 0"/>
                        </a:avLst>
                      </a:prstGeom>
                      <a:noFill/>
                      <a:ln w="12700">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代码构建</a:t>
                        </a: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34" name="矩形 33"/>
                      <p:cNvSpPr/>
                      <p:nvPr/>
                    </p:nvSpPr>
                    <p:spPr>
                      <a:xfrm>
                        <a:off x="3482"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代码仓库</a:t>
                        </a:r>
                        <a:endParaRPr lang="zh-CN" altLang="en-US" sz="1600" dirty="0">
                          <a:solidFill>
                            <a:schemeClr val="tx1"/>
                          </a:solidFill>
                          <a:latin typeface="微软雅黑" panose="020B0703020204020201" pitchFamily="34" charset="-122"/>
                          <a:ea typeface="微软雅黑" panose="020B0703020204020201" pitchFamily="34" charset="-122"/>
                        </a:endParaRPr>
                      </a:p>
                    </p:txBody>
                  </p:sp>
                  <p:sp>
                    <p:nvSpPr>
                      <p:cNvPr id="35" name="矩形 34"/>
                      <p:cNvSpPr/>
                      <p:nvPr/>
                    </p:nvSpPr>
                    <p:spPr>
                      <a:xfrm>
                        <a:off x="3482" y="8438"/>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持续集成</a:t>
                        </a:r>
                        <a:endParaRPr lang="zh-CN" altLang="en-US" sz="1600" dirty="0">
                          <a:solidFill>
                            <a:schemeClr val="tx1"/>
                          </a:solidFill>
                          <a:latin typeface="微软雅黑" panose="020B0703020204020201" pitchFamily="34" charset="-122"/>
                          <a:ea typeface="微软雅黑" panose="020B0703020204020201" pitchFamily="34" charset="-122"/>
                        </a:endParaRPr>
                      </a:p>
                    </p:txBody>
                  </p:sp>
                </p:grpSp>
                <p:grpSp>
                  <p:nvGrpSpPr>
                    <p:cNvPr id="94" name="组合 93"/>
                    <p:cNvGrpSpPr/>
                    <p:nvPr/>
                  </p:nvGrpSpPr>
                  <p:grpSpPr>
                    <a:xfrm>
                      <a:off x="5563" y="7523"/>
                      <a:ext cx="2142" cy="2068"/>
                      <a:chOff x="5657" y="7526"/>
                      <a:chExt cx="2142" cy="2068"/>
                    </a:xfrm>
                  </p:grpSpPr>
                  <p:sp>
                    <p:nvSpPr>
                      <p:cNvPr id="22" name="Rounded Rectangle 55"/>
                      <p:cNvSpPr>
                        <a:spLocks noChangeArrowheads="1"/>
                      </p:cNvSpPr>
                      <p:nvPr/>
                    </p:nvSpPr>
                    <p:spPr bwMode="auto">
                      <a:xfrm>
                        <a:off x="5657" y="7526"/>
                        <a:ext cx="2143" cy="2068"/>
                      </a:xfrm>
                      <a:prstGeom prst="roundRect">
                        <a:avLst>
                          <a:gd name="adj" fmla="val 0"/>
                        </a:avLst>
                      </a:prstGeom>
                      <a:noFill/>
                      <a:ln w="12700">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镜像仓库</a:t>
                        </a: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36" name="矩形 35"/>
                      <p:cNvSpPr/>
                      <p:nvPr/>
                    </p:nvSpPr>
                    <p:spPr>
                      <a:xfrm>
                        <a:off x="5793"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权限管理</a:t>
                        </a:r>
                        <a:endParaRPr lang="zh-CN" altLang="en-US" sz="1600" dirty="0">
                          <a:solidFill>
                            <a:schemeClr val="tx1"/>
                          </a:solidFill>
                          <a:latin typeface="微软雅黑" panose="020B0703020204020201" pitchFamily="34" charset="-122"/>
                          <a:ea typeface="微软雅黑" panose="020B0703020204020201" pitchFamily="34" charset="-122"/>
                        </a:endParaRPr>
                      </a:p>
                    </p:txBody>
                  </p:sp>
                  <p:sp>
                    <p:nvSpPr>
                      <p:cNvPr id="37" name="矩形 36"/>
                      <p:cNvSpPr/>
                      <p:nvPr/>
                    </p:nvSpPr>
                    <p:spPr>
                      <a:xfrm>
                        <a:off x="5793" y="8438"/>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P2P</a:t>
                        </a:r>
                        <a:r>
                          <a:rPr lang="zh-CN" altLang="en-US"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服务</a:t>
                        </a:r>
                        <a:endParaRPr lang="zh-CN" altLang="en-US"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p:txBody>
                  </p:sp>
                </p:grpSp>
                <p:grpSp>
                  <p:nvGrpSpPr>
                    <p:cNvPr id="95" name="组合 94"/>
                    <p:cNvGrpSpPr/>
                    <p:nvPr/>
                  </p:nvGrpSpPr>
                  <p:grpSpPr>
                    <a:xfrm>
                      <a:off x="7811" y="7523"/>
                      <a:ext cx="2142" cy="2068"/>
                      <a:chOff x="7915" y="7526"/>
                      <a:chExt cx="2142" cy="2068"/>
                    </a:xfrm>
                  </p:grpSpPr>
                  <p:sp>
                    <p:nvSpPr>
                      <p:cNvPr id="21" name="Rounded Rectangle 55"/>
                      <p:cNvSpPr>
                        <a:spLocks noChangeArrowheads="1"/>
                      </p:cNvSpPr>
                      <p:nvPr/>
                    </p:nvSpPr>
                    <p:spPr bwMode="auto">
                      <a:xfrm>
                        <a:off x="7915" y="7526"/>
                        <a:ext cx="2143" cy="2068"/>
                      </a:xfrm>
                      <a:prstGeom prst="roundRect">
                        <a:avLst>
                          <a:gd name="adj" fmla="val 0"/>
                        </a:avLst>
                      </a:prstGeom>
                      <a:noFill/>
                      <a:ln>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应用管理</a:t>
                        </a: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38" name="矩形 37"/>
                      <p:cNvSpPr/>
                      <p:nvPr/>
                    </p:nvSpPr>
                    <p:spPr>
                      <a:xfrm>
                        <a:off x="8051"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弹性伸缩</a:t>
                        </a:r>
                        <a:endParaRPr lang="zh-CN" altLang="en-US" sz="1600" dirty="0">
                          <a:solidFill>
                            <a:schemeClr val="tx1"/>
                          </a:solidFill>
                          <a:latin typeface="微软雅黑" panose="020B0703020204020201" pitchFamily="34" charset="-122"/>
                          <a:ea typeface="微软雅黑" panose="020B0703020204020201" pitchFamily="34" charset="-122"/>
                        </a:endParaRPr>
                      </a:p>
                    </p:txBody>
                  </p:sp>
                  <p:sp>
                    <p:nvSpPr>
                      <p:cNvPr id="39" name="矩形 38"/>
                      <p:cNvSpPr/>
                      <p:nvPr/>
                    </p:nvSpPr>
                    <p:spPr>
                      <a:xfrm>
                        <a:off x="8051" y="8438"/>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灰度升级</a:t>
                        </a:r>
                        <a:endParaRPr lang="zh-CN" altLang="en-US" sz="1600" dirty="0">
                          <a:solidFill>
                            <a:schemeClr val="tx1"/>
                          </a:solidFill>
                          <a:latin typeface="微软雅黑" panose="020B0703020204020201" pitchFamily="34" charset="-122"/>
                          <a:ea typeface="微软雅黑" panose="020B0703020204020201" pitchFamily="34" charset="-122"/>
                        </a:endParaRPr>
                      </a:p>
                    </p:txBody>
                  </p:sp>
                </p:grpSp>
                <p:grpSp>
                  <p:nvGrpSpPr>
                    <p:cNvPr id="96" name="组合 95"/>
                    <p:cNvGrpSpPr/>
                    <p:nvPr/>
                  </p:nvGrpSpPr>
                  <p:grpSpPr>
                    <a:xfrm>
                      <a:off x="10059" y="7523"/>
                      <a:ext cx="2142" cy="2068"/>
                      <a:chOff x="10173" y="7526"/>
                      <a:chExt cx="2143" cy="2068"/>
                    </a:xfrm>
                  </p:grpSpPr>
                  <p:sp>
                    <p:nvSpPr>
                      <p:cNvPr id="26" name="Rounded Rectangle 55"/>
                      <p:cNvSpPr>
                        <a:spLocks noChangeArrowheads="1"/>
                      </p:cNvSpPr>
                      <p:nvPr/>
                    </p:nvSpPr>
                    <p:spPr bwMode="auto">
                      <a:xfrm>
                        <a:off x="10173" y="7526"/>
                        <a:ext cx="2143" cy="2068"/>
                      </a:xfrm>
                      <a:prstGeom prst="roundRect">
                        <a:avLst>
                          <a:gd name="adj" fmla="val 0"/>
                        </a:avLst>
                      </a:prstGeom>
                      <a:noFill/>
                      <a:ln>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服务编排</a:t>
                        </a: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40" name="矩形 39"/>
                      <p:cNvSpPr/>
                      <p:nvPr/>
                    </p:nvSpPr>
                    <p:spPr>
                      <a:xfrm>
                        <a:off x="10309"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solidFill>
                              <a:schemeClr val="tx1"/>
                            </a:solidFill>
                            <a:latin typeface="微软雅黑" panose="020B0703020204020201" pitchFamily="34" charset="-122"/>
                            <a:ea typeface="微软雅黑" panose="020B0703020204020201" pitchFamily="34" charset="-122"/>
                          </a:rPr>
                          <a:t>compose</a:t>
                        </a:r>
                        <a:endParaRPr lang="en-US" altLang="zh-CN" sz="1600" dirty="0">
                          <a:solidFill>
                            <a:schemeClr val="tx1"/>
                          </a:solidFill>
                          <a:latin typeface="微软雅黑" panose="020B0703020204020201" pitchFamily="34" charset="-122"/>
                          <a:ea typeface="微软雅黑" panose="020B0703020204020201" pitchFamily="34" charset="-122"/>
                        </a:endParaRPr>
                      </a:p>
                    </p:txBody>
                  </p:sp>
                  <p:sp>
                    <p:nvSpPr>
                      <p:cNvPr id="41" name="矩形 40"/>
                      <p:cNvSpPr/>
                      <p:nvPr/>
                    </p:nvSpPr>
                    <p:spPr>
                      <a:xfrm>
                        <a:off x="10241" y="8438"/>
                        <a:ext cx="1994" cy="563"/>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500" kern="1000" dirty="0">
                            <a:solidFill>
                              <a:schemeClr val="tx1"/>
                            </a:solidFill>
                            <a:uFillTx/>
                            <a:latin typeface="微软雅黑" panose="020B0703020204020201" pitchFamily="34" charset="-122"/>
                            <a:ea typeface="微软雅黑" panose="020B0703020204020201" pitchFamily="34" charset="-122"/>
                          </a:rPr>
                          <a:t>kubernetes</a:t>
                        </a:r>
                        <a:endParaRPr lang="en-US" altLang="zh-CN" sz="1500" kern="1000" dirty="0">
                          <a:solidFill>
                            <a:schemeClr val="tx1"/>
                          </a:solidFill>
                          <a:uFillTx/>
                          <a:latin typeface="微软雅黑" panose="020B0703020204020201" pitchFamily="34" charset="-122"/>
                          <a:ea typeface="微软雅黑" panose="020B0703020204020201" pitchFamily="34" charset="-122"/>
                        </a:endParaRPr>
                      </a:p>
                    </p:txBody>
                  </p:sp>
                </p:grpSp>
                <p:grpSp>
                  <p:nvGrpSpPr>
                    <p:cNvPr id="97" name="组合 96"/>
                    <p:cNvGrpSpPr/>
                    <p:nvPr/>
                  </p:nvGrpSpPr>
                  <p:grpSpPr>
                    <a:xfrm>
                      <a:off x="12307" y="7523"/>
                      <a:ext cx="2142" cy="2068"/>
                      <a:chOff x="12431" y="7526"/>
                      <a:chExt cx="2142" cy="2068"/>
                    </a:xfrm>
                  </p:grpSpPr>
                  <p:sp>
                    <p:nvSpPr>
                      <p:cNvPr id="19" name="Rounded Rectangle 55"/>
                      <p:cNvSpPr>
                        <a:spLocks noChangeArrowheads="1"/>
                      </p:cNvSpPr>
                      <p:nvPr/>
                    </p:nvSpPr>
                    <p:spPr bwMode="auto">
                      <a:xfrm>
                        <a:off x="12431" y="7526"/>
                        <a:ext cx="2143" cy="2068"/>
                      </a:xfrm>
                      <a:prstGeom prst="roundRect">
                        <a:avLst>
                          <a:gd name="adj" fmla="val 0"/>
                        </a:avLst>
                      </a:prstGeom>
                      <a:noFill/>
                      <a:ln>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负载均衡</a:t>
                        </a: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42" name="矩形 41"/>
                      <p:cNvSpPr/>
                      <p:nvPr/>
                    </p:nvSpPr>
                    <p:spPr>
                      <a:xfrm>
                        <a:off x="12567"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对接云</a:t>
                        </a:r>
                        <a:r>
                          <a:rPr lang="en-US" altLang="zh-CN"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LB</a:t>
                        </a:r>
                        <a:endParaRPr lang="en-US" altLang="zh-CN"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p:txBody>
                  </p:sp>
                  <p:sp>
                    <p:nvSpPr>
                      <p:cNvPr id="43" name="矩形 42"/>
                      <p:cNvSpPr/>
                      <p:nvPr/>
                    </p:nvSpPr>
                    <p:spPr>
                      <a:xfrm>
                        <a:off x="12567" y="8438"/>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自治</a:t>
                        </a:r>
                        <a:r>
                          <a:rPr lang="en-US" altLang="zh-CN"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rPr>
                          <a:t>LB</a:t>
                        </a:r>
                        <a:endParaRPr lang="en-US" altLang="zh-CN" sz="16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p:txBody>
                  </p:sp>
                </p:grpSp>
                <p:grpSp>
                  <p:nvGrpSpPr>
                    <p:cNvPr id="98" name="组合 97"/>
                    <p:cNvGrpSpPr/>
                    <p:nvPr/>
                  </p:nvGrpSpPr>
                  <p:grpSpPr>
                    <a:xfrm>
                      <a:off x="14555" y="7523"/>
                      <a:ext cx="2142" cy="2068"/>
                      <a:chOff x="14554" y="7526"/>
                      <a:chExt cx="2143" cy="2068"/>
                    </a:xfrm>
                  </p:grpSpPr>
                  <p:sp>
                    <p:nvSpPr>
                      <p:cNvPr id="25" name="Rounded Rectangle 55"/>
                      <p:cNvSpPr>
                        <a:spLocks noChangeArrowheads="1"/>
                      </p:cNvSpPr>
                      <p:nvPr/>
                    </p:nvSpPr>
                    <p:spPr bwMode="auto">
                      <a:xfrm>
                        <a:off x="14554" y="7526"/>
                        <a:ext cx="2143" cy="2068"/>
                      </a:xfrm>
                      <a:prstGeom prst="roundRect">
                        <a:avLst>
                          <a:gd name="adj" fmla="val 0"/>
                        </a:avLst>
                      </a:prstGeom>
                      <a:noFill/>
                      <a:ln>
                        <a:solidFill>
                          <a:srgbClr val="118FFF"/>
                        </a:solidFill>
                      </a:ln>
                    </p:spPr>
                    <p:txBody>
                      <a:bodyPr wrap="none" lIns="0" r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lnSpc>
                            <a:spcPct val="110000"/>
                          </a:lnSpc>
                          <a:spcBef>
                            <a:spcPct val="0"/>
                          </a:spcBef>
                          <a:buFont typeface="Arial" panose="020B0604020202020204" pitchFamily="34" charset="0"/>
                          <a:buNone/>
                        </a:pPr>
                        <a:r>
                          <a:rPr lang="zh-CN" altLang="en-US" sz="1600" dirty="0">
                            <a:solidFill>
                              <a:schemeClr val="tx1"/>
                            </a:solidFill>
                            <a:latin typeface="微软雅黑" panose="020B0703020204020201" pitchFamily="34" charset="-122"/>
                            <a:ea typeface="微软雅黑" panose="020B0703020204020201" pitchFamily="34" charset="-122"/>
                            <a:sym typeface="黑体" panose="02010609060101010101" charset="-122"/>
                          </a:rPr>
                          <a:t>云盘管理</a:t>
                        </a: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a:p>
                        <a:pPr algn="ctr" eaLnBrk="1" hangingPunct="1">
                          <a:spcBef>
                            <a:spcPct val="0"/>
                          </a:spcBef>
                          <a:buFont typeface="Arial" panose="020B0604020202020204" pitchFamily="34" charset="0"/>
                          <a:buNone/>
                        </a:pPr>
                        <a:endParaRPr lang="en-US" altLang="zh-CN" sz="1600" dirty="0">
                          <a:solidFill>
                            <a:schemeClr val="tx1"/>
                          </a:solidFill>
                          <a:latin typeface="微软雅黑" panose="020B0703020204020201" pitchFamily="34" charset="-122"/>
                          <a:ea typeface="微软雅黑" panose="020B0703020204020201" pitchFamily="34" charset="-122"/>
                          <a:sym typeface="黑体" panose="02010609060101010101" charset="-122"/>
                        </a:endParaRPr>
                      </a:p>
                    </p:txBody>
                  </p:sp>
                  <p:sp>
                    <p:nvSpPr>
                      <p:cNvPr id="44" name="矩形 43"/>
                      <p:cNvSpPr/>
                      <p:nvPr/>
                    </p:nvSpPr>
                    <p:spPr>
                      <a:xfrm>
                        <a:off x="14825" y="7822"/>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独占云盘</a:t>
                        </a:r>
                        <a:endParaRPr lang="zh-CN" altLang="en-US" sz="1600" dirty="0">
                          <a:solidFill>
                            <a:schemeClr val="tx1"/>
                          </a:solidFill>
                          <a:latin typeface="微软雅黑" panose="020B0703020204020201" pitchFamily="34" charset="-122"/>
                          <a:ea typeface="微软雅黑" panose="020B0703020204020201" pitchFamily="34" charset="-122"/>
                        </a:endParaRPr>
                      </a:p>
                    </p:txBody>
                  </p:sp>
                  <p:sp>
                    <p:nvSpPr>
                      <p:cNvPr id="45" name="矩形 44"/>
                      <p:cNvSpPr/>
                      <p:nvPr/>
                    </p:nvSpPr>
                    <p:spPr>
                      <a:xfrm>
                        <a:off x="14825" y="8438"/>
                        <a:ext cx="1871" cy="454"/>
                      </a:xfrm>
                      <a:prstGeom prst="rect">
                        <a:avLst/>
                      </a:prstGeom>
                      <a:solidFill>
                        <a:srgbClr val="118FFF"/>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solidFill>
                              <a:schemeClr val="tx1"/>
                            </a:solidFill>
                            <a:latin typeface="微软雅黑" panose="020B0703020204020201" pitchFamily="34" charset="-122"/>
                            <a:ea typeface="微软雅黑" panose="020B0703020204020201" pitchFamily="34" charset="-122"/>
                          </a:rPr>
                          <a:t>共享云盘</a:t>
                        </a:r>
                        <a:endParaRPr lang="zh-CN" altLang="en-US" sz="1600" dirty="0">
                          <a:solidFill>
                            <a:schemeClr val="tx1"/>
                          </a:solidFill>
                          <a:latin typeface="微软雅黑" panose="020B0703020204020201" pitchFamily="34" charset="-122"/>
                          <a:ea typeface="微软雅黑" panose="020B0703020204020201" pitchFamily="34" charset="-122"/>
                        </a:endParaRPr>
                      </a:p>
                    </p:txBody>
                  </p:sp>
                </p:grpSp>
              </p:grpSp>
              <p:sp>
                <p:nvSpPr>
                  <p:cNvPr id="47" name="文本框 70"/>
                  <p:cNvSpPr txBox="1"/>
                  <p:nvPr/>
                </p:nvSpPr>
                <p:spPr>
                  <a:xfrm>
                    <a:off x="8814" y="6863"/>
                    <a:ext cx="2208" cy="677"/>
                  </a:xfrm>
                  <a:prstGeom prst="rect">
                    <a:avLst/>
                  </a:prstGeom>
                  <a:noFill/>
                </p:spPr>
                <p:txBody>
                  <a:bodyPr wrap="square" rtlCol="0">
                    <a:spAutoFit/>
                  </a:bodyPr>
                  <a:lstStyle>
                    <a:defPPr>
                      <a:defRPr lang="zh-CN"/>
                    </a:defPPr>
                    <a:lvl1pPr>
                      <a:defRPr sz="1600"/>
                    </a:lvl1pPr>
                  </a:lstStyle>
                  <a:p>
                    <a:r>
                      <a:rPr lang="zh-CN" altLang="en-US" sz="2400" dirty="0">
                        <a:solidFill>
                          <a:schemeClr val="tx1"/>
                        </a:solidFill>
                        <a:latin typeface="微软雅黑" panose="020B0703020204020201" pitchFamily="34" charset="-122"/>
                        <a:ea typeface="微软雅黑" panose="020B0703020204020201" pitchFamily="34" charset="-122"/>
                      </a:rPr>
                      <a:t>平台功能</a:t>
                    </a:r>
                    <a:endParaRPr lang="zh-CN" altLang="en-US" sz="2400" dirty="0">
                      <a:solidFill>
                        <a:schemeClr val="tx1"/>
                      </a:solidFill>
                      <a:latin typeface="微软雅黑" panose="020B0703020204020201" pitchFamily="34" charset="-122"/>
                      <a:ea typeface="微软雅黑" panose="020B0703020204020201" pitchFamily="34" charset="-122"/>
                    </a:endParaRPr>
                  </a:p>
                </p:txBody>
              </p:sp>
            </p:grpSp>
          </p:grpSp>
        </p:grpSp>
        <p:grpSp>
          <p:nvGrpSpPr>
            <p:cNvPr id="114" name="组合 113"/>
            <p:cNvGrpSpPr/>
            <p:nvPr/>
          </p:nvGrpSpPr>
          <p:grpSpPr>
            <a:xfrm>
              <a:off x="1413" y="2836"/>
              <a:ext cx="17008" cy="1788"/>
              <a:chOff x="1413" y="2836"/>
              <a:chExt cx="17008" cy="1788"/>
            </a:xfrm>
          </p:grpSpPr>
          <p:sp>
            <p:nvSpPr>
              <p:cNvPr id="49" name="Rounded Rectangle 52"/>
              <p:cNvSpPr>
                <a:spLocks noChangeArrowheads="1"/>
              </p:cNvSpPr>
              <p:nvPr/>
            </p:nvSpPr>
            <p:spPr bwMode="auto">
              <a:xfrm>
                <a:off x="1413" y="2836"/>
                <a:ext cx="17008" cy="1788"/>
              </a:xfrm>
              <a:prstGeom prst="roundRect">
                <a:avLst>
                  <a:gd name="adj" fmla="val 0"/>
                </a:avLst>
              </a:prstGeom>
              <a:noFill/>
              <a:ln w="12700">
                <a:solidFill>
                  <a:srgbClr val="0950F9"/>
                </a:solidFill>
              </a:ln>
            </p:spPr>
            <p:txBody>
              <a:bodyPr lIns="0" tIns="0" rIns="0" b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2400" b="1" dirty="0">
                  <a:solidFill>
                    <a:schemeClr val="bg1"/>
                  </a:solidFill>
                  <a:latin typeface="微软雅黑" panose="020B0703020204020201" pitchFamily="34" charset="-122"/>
                  <a:ea typeface="微软雅黑" panose="020B0703020204020201" pitchFamily="34" charset="-122"/>
                  <a:sym typeface="Arial" panose="020B0604020202020204" pitchFamily="34" charset="0"/>
                </a:endParaRPr>
              </a:p>
            </p:txBody>
          </p:sp>
          <p:sp>
            <p:nvSpPr>
              <p:cNvPr id="51" name="文本框 70"/>
              <p:cNvSpPr txBox="1"/>
              <p:nvPr/>
            </p:nvSpPr>
            <p:spPr>
              <a:xfrm>
                <a:off x="8638" y="2877"/>
                <a:ext cx="2369" cy="677"/>
              </a:xfrm>
              <a:prstGeom prst="rect">
                <a:avLst/>
              </a:prstGeom>
              <a:noFill/>
            </p:spPr>
            <p:txBody>
              <a:bodyPr wrap="square" rtlCol="0">
                <a:spAutoFit/>
              </a:bodyPr>
              <a:lstStyle/>
              <a:p>
                <a:pPr algn="ctr"/>
                <a:r>
                  <a:rPr lang="zh-CN" altLang="en-US" sz="2400" dirty="0">
                    <a:solidFill>
                      <a:schemeClr val="tx1"/>
                    </a:solidFill>
                    <a:latin typeface="微软雅黑" panose="020B0703020204020201" pitchFamily="34" charset="-122"/>
                    <a:ea typeface="微软雅黑" panose="020B0703020204020201" pitchFamily="34" charset="-122"/>
                  </a:rPr>
                  <a:t>应用场景</a:t>
                </a:r>
                <a:endParaRPr lang="zh-CN" altLang="en-US" sz="2400" dirty="0">
                  <a:solidFill>
                    <a:schemeClr val="tx1"/>
                  </a:solidFill>
                  <a:latin typeface="微软雅黑" panose="020B0703020204020201" pitchFamily="34" charset="-122"/>
                  <a:ea typeface="微软雅黑" panose="020B0703020204020201" pitchFamily="34" charset="-122"/>
                </a:endParaRPr>
              </a:p>
            </p:txBody>
          </p:sp>
          <p:grpSp>
            <p:nvGrpSpPr>
              <p:cNvPr id="107" name="组合 106"/>
              <p:cNvGrpSpPr/>
              <p:nvPr/>
            </p:nvGrpSpPr>
            <p:grpSpPr>
              <a:xfrm>
                <a:off x="1591" y="3702"/>
                <a:ext cx="16656" cy="748"/>
                <a:chOff x="1591" y="3702"/>
                <a:chExt cx="16656" cy="748"/>
              </a:xfrm>
            </p:grpSpPr>
            <p:sp>
              <p:nvSpPr>
                <p:cNvPr id="52" name="矩形: 圆角 71"/>
                <p:cNvSpPr/>
                <p:nvPr/>
              </p:nvSpPr>
              <p:spPr bwMode="auto">
                <a:xfrm>
                  <a:off x="1127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800" dirty="0">
                      <a:solidFill>
                        <a:schemeClr val="tx1"/>
                      </a:solidFill>
                      <a:latin typeface="微软雅黑" panose="020B0703020204020201" pitchFamily="34" charset="-122"/>
                      <a:ea typeface="微软雅黑" panose="020B0703020204020201" pitchFamily="34" charset="-122"/>
                    </a:rPr>
                    <a:t>AI</a:t>
                  </a:r>
                  <a:r>
                    <a:rPr kumimoji="1" lang="zh-CN" altLang="en-US" sz="1800" dirty="0">
                      <a:solidFill>
                        <a:schemeClr val="tx1"/>
                      </a:solidFill>
                      <a:latin typeface="微软雅黑" panose="020B0703020204020201" pitchFamily="34" charset="-122"/>
                      <a:ea typeface="微软雅黑" panose="020B0703020204020201" pitchFamily="34" charset="-122"/>
                    </a:rPr>
                    <a:t>平台</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sp>
              <p:nvSpPr>
                <p:cNvPr id="53" name="矩形: 圆角 72"/>
                <p:cNvSpPr/>
                <p:nvPr/>
              </p:nvSpPr>
              <p:spPr bwMode="auto">
                <a:xfrm>
                  <a:off x="885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rPr>
                    <a:t>有状态应用</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sp>
              <p:nvSpPr>
                <p:cNvPr id="54" name="矩形: 圆角 73"/>
                <p:cNvSpPr/>
                <p:nvPr/>
              </p:nvSpPr>
              <p:spPr bwMode="auto">
                <a:xfrm>
                  <a:off x="401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800" dirty="0">
                      <a:solidFill>
                        <a:schemeClr val="tx1"/>
                      </a:solidFill>
                      <a:latin typeface="微软雅黑" panose="020B0703020204020201" pitchFamily="34" charset="-122"/>
                      <a:ea typeface="微软雅黑" panose="020B0703020204020201" pitchFamily="34" charset="-122"/>
                    </a:rPr>
                    <a:t>devops</a:t>
                  </a:r>
                  <a:endParaRPr kumimoji="1" lang="en-US" altLang="zh-CN" sz="1800" dirty="0">
                    <a:solidFill>
                      <a:schemeClr val="tx1"/>
                    </a:solidFill>
                    <a:latin typeface="微软雅黑" panose="020B0703020204020201" pitchFamily="34" charset="-122"/>
                    <a:ea typeface="微软雅黑" panose="020B0703020204020201" pitchFamily="34" charset="-122"/>
                  </a:endParaRPr>
                </a:p>
              </p:txBody>
            </p:sp>
            <p:sp>
              <p:nvSpPr>
                <p:cNvPr id="55" name="矩形: 圆角 88"/>
                <p:cNvSpPr/>
                <p:nvPr/>
              </p:nvSpPr>
              <p:spPr bwMode="auto">
                <a:xfrm>
                  <a:off x="1369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rPr>
                    <a:t>区块链</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sp>
              <p:nvSpPr>
                <p:cNvPr id="56" name="矩形: 圆角 92"/>
                <p:cNvSpPr/>
                <p:nvPr/>
              </p:nvSpPr>
              <p:spPr bwMode="auto">
                <a:xfrm>
                  <a:off x="643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rPr>
                    <a:t>大数据</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sp>
              <p:nvSpPr>
                <p:cNvPr id="57" name="矩形: 圆角 73"/>
                <p:cNvSpPr/>
                <p:nvPr/>
              </p:nvSpPr>
              <p:spPr bwMode="auto">
                <a:xfrm>
                  <a:off x="159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rPr>
                    <a:t>微服务</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sp>
              <p:nvSpPr>
                <p:cNvPr id="58" name="矩形: 圆角 73"/>
                <p:cNvSpPr/>
                <p:nvPr/>
              </p:nvSpPr>
              <p:spPr bwMode="auto">
                <a:xfrm>
                  <a:off x="16111" y="3702"/>
                  <a:ext cx="2137"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rPr>
                    <a:t>物联网</a:t>
                  </a:r>
                  <a:endParaRPr kumimoji="1" lang="zh-CN" altLang="en-US" sz="1800" dirty="0">
                    <a:solidFill>
                      <a:schemeClr val="tx1"/>
                    </a:solidFill>
                    <a:latin typeface="微软雅黑" panose="020B0703020204020201" pitchFamily="34" charset="-122"/>
                    <a:ea typeface="微软雅黑" panose="020B0703020204020201" pitchFamily="34" charset="-122"/>
                  </a:endParaRPr>
                </a:p>
              </p:txBody>
            </p:sp>
          </p:grpSp>
        </p:grpSp>
        <p:grpSp>
          <p:nvGrpSpPr>
            <p:cNvPr id="109" name="组合 108"/>
            <p:cNvGrpSpPr/>
            <p:nvPr/>
          </p:nvGrpSpPr>
          <p:grpSpPr>
            <a:xfrm>
              <a:off x="1413" y="4763"/>
              <a:ext cx="17008" cy="1788"/>
              <a:chOff x="1413" y="4763"/>
              <a:chExt cx="17008" cy="1788"/>
            </a:xfrm>
          </p:grpSpPr>
          <p:sp>
            <p:nvSpPr>
              <p:cNvPr id="7" name="Rounded Rectangle 52"/>
              <p:cNvSpPr>
                <a:spLocks noChangeArrowheads="1"/>
              </p:cNvSpPr>
              <p:nvPr/>
            </p:nvSpPr>
            <p:spPr bwMode="auto">
              <a:xfrm>
                <a:off x="1413" y="4763"/>
                <a:ext cx="17008" cy="1788"/>
              </a:xfrm>
              <a:prstGeom prst="roundRect">
                <a:avLst>
                  <a:gd name="adj" fmla="val 0"/>
                </a:avLst>
              </a:prstGeom>
              <a:noFill/>
              <a:ln w="12700">
                <a:solidFill>
                  <a:srgbClr val="0950F9"/>
                </a:solidFill>
              </a:ln>
            </p:spPr>
            <p:txBody>
              <a:bodyPr lIns="0" tIns="0" rIns="0" bIns="0" anchor="ctr"/>
              <a:lstStyle>
                <a:lvl1pPr>
                  <a:spcBef>
                    <a:spcPct val="20000"/>
                  </a:spcBef>
                  <a:buFont typeface="Arial" panose="020B0604020202020204" pitchFamily="34" charset="0"/>
                  <a:buChar char="•"/>
                  <a:defRPr kumimoji="1"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charset="0"/>
                    <a:ea typeface="宋体" panose="02010600030101010101" pitchFamily="2" charset="-122"/>
                    <a:sym typeface="Calibri" panose="020F0502020204030204" charset="0"/>
                  </a:defRPr>
                </a:lvl9pPr>
              </a:lstStyle>
              <a:p>
                <a:pPr algn="ctr" eaLnBrk="1" hangingPunct="1">
                  <a:spcBef>
                    <a:spcPct val="0"/>
                  </a:spcBef>
                  <a:buFont typeface="Arial" panose="020B0604020202020204" pitchFamily="34" charset="0"/>
                  <a:buNone/>
                </a:pPr>
                <a:endParaRPr lang="en-US" altLang="zh-CN" sz="2400" b="1" dirty="0">
                  <a:solidFill>
                    <a:schemeClr val="bg1"/>
                  </a:solidFill>
                  <a:latin typeface="微软雅黑" panose="020B0703020204020201" pitchFamily="34" charset="-122"/>
                  <a:ea typeface="微软雅黑" panose="020B0703020204020201" pitchFamily="34" charset="-122"/>
                  <a:sym typeface="Arial" panose="020B0604020202020204" pitchFamily="34" charset="0"/>
                </a:endParaRPr>
              </a:p>
            </p:txBody>
          </p:sp>
          <p:sp>
            <p:nvSpPr>
              <p:cNvPr id="79" name="文本框 70"/>
              <p:cNvSpPr txBox="1"/>
              <p:nvPr/>
            </p:nvSpPr>
            <p:spPr>
              <a:xfrm>
                <a:off x="8638" y="4864"/>
                <a:ext cx="2370" cy="677"/>
              </a:xfrm>
              <a:prstGeom prst="rect">
                <a:avLst/>
              </a:prstGeom>
              <a:noFill/>
            </p:spPr>
            <p:txBody>
              <a:bodyPr wrap="square" rtlCol="0">
                <a:spAutoFit/>
              </a:bodyPr>
              <a:lstStyle/>
              <a:p>
                <a:pPr algn="ctr"/>
                <a:r>
                  <a:rPr lang="zh-CN" altLang="en-US" sz="2400" dirty="0">
                    <a:solidFill>
                      <a:schemeClr val="tx1"/>
                    </a:solidFill>
                    <a:latin typeface="微软雅黑" panose="020B0703020204020201" pitchFamily="34" charset="-122"/>
                    <a:ea typeface="微软雅黑" panose="020B0703020204020201" pitchFamily="34" charset="-122"/>
                    <a:sym typeface="+mn-ea"/>
                  </a:rPr>
                  <a:t>用户工具</a:t>
                </a:r>
                <a:endParaRPr lang="zh-CN" altLang="en-US" sz="2400" dirty="0">
                  <a:solidFill>
                    <a:schemeClr val="tx1"/>
                  </a:solidFill>
                  <a:latin typeface="微软雅黑" panose="020B0703020204020201" pitchFamily="34" charset="-122"/>
                  <a:ea typeface="微软雅黑" panose="020B0703020204020201" pitchFamily="34" charset="-122"/>
                  <a:sym typeface="+mn-ea"/>
                </a:endParaRPr>
              </a:p>
            </p:txBody>
          </p:sp>
          <p:grpSp>
            <p:nvGrpSpPr>
              <p:cNvPr id="108" name="组合 107"/>
              <p:cNvGrpSpPr/>
              <p:nvPr/>
            </p:nvGrpSpPr>
            <p:grpSpPr>
              <a:xfrm>
                <a:off x="1591" y="5677"/>
                <a:ext cx="16654" cy="748"/>
                <a:chOff x="1591" y="5677"/>
                <a:chExt cx="16654" cy="748"/>
              </a:xfrm>
            </p:grpSpPr>
            <p:sp>
              <p:nvSpPr>
                <p:cNvPr id="86" name="矩形: 圆角 71"/>
                <p:cNvSpPr/>
                <p:nvPr/>
              </p:nvSpPr>
              <p:spPr bwMode="auto">
                <a:xfrm>
                  <a:off x="11199" y="5677"/>
                  <a:ext cx="2229"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800" dirty="0">
                      <a:solidFill>
                        <a:schemeClr val="tx1"/>
                      </a:solidFill>
                      <a:latin typeface="微软雅黑" panose="020B0703020204020201" pitchFamily="34" charset="-122"/>
                      <a:ea typeface="微软雅黑" panose="020B0703020204020201" pitchFamily="34" charset="-122"/>
                      <a:sym typeface="+mn-ea"/>
                    </a:rPr>
                    <a:t>webportal</a:t>
                  </a:r>
                  <a:endParaRPr kumimoji="1" lang="en-US" altLang="zh-CN" sz="1800" dirty="0">
                    <a:solidFill>
                      <a:schemeClr val="tx1"/>
                    </a:solidFill>
                    <a:latin typeface="微软雅黑" panose="020B0703020204020201" pitchFamily="34" charset="-122"/>
                    <a:ea typeface="微软雅黑" panose="020B0703020204020201" pitchFamily="34" charset="-122"/>
                    <a:sym typeface="+mn-ea"/>
                  </a:endParaRPr>
                </a:p>
              </p:txBody>
            </p:sp>
            <p:sp>
              <p:nvSpPr>
                <p:cNvPr id="87" name="矩形: 圆角 72"/>
                <p:cNvSpPr/>
                <p:nvPr/>
              </p:nvSpPr>
              <p:spPr bwMode="auto">
                <a:xfrm>
                  <a:off x="8773" y="5677"/>
                  <a:ext cx="2204"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marL="58420" algn="ctr">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sym typeface="+mn-ea"/>
                    </a:rPr>
                    <a:t>配置管理</a:t>
                  </a:r>
                  <a:endParaRPr kumimoji="1" lang="zh-CN" altLang="en-US" sz="1800" dirty="0">
                    <a:solidFill>
                      <a:schemeClr val="tx1"/>
                    </a:solidFill>
                    <a:latin typeface="微软雅黑" panose="020B0703020204020201" pitchFamily="34" charset="-122"/>
                    <a:ea typeface="微软雅黑" panose="020B0703020204020201" pitchFamily="34" charset="-122"/>
                    <a:sym typeface="+mn-ea"/>
                  </a:endParaRPr>
                </a:p>
              </p:txBody>
            </p:sp>
            <p:sp>
              <p:nvSpPr>
                <p:cNvPr id="88" name="矩形: 圆角 73"/>
                <p:cNvSpPr/>
                <p:nvPr/>
              </p:nvSpPr>
              <p:spPr bwMode="auto">
                <a:xfrm>
                  <a:off x="3953" y="5677"/>
                  <a:ext cx="2140"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800" dirty="0">
                      <a:solidFill>
                        <a:schemeClr val="tx1"/>
                      </a:solidFill>
                      <a:latin typeface="微软雅黑" panose="020B0703020204020201" pitchFamily="34" charset="-122"/>
                      <a:ea typeface="微软雅黑" panose="020B0703020204020201" pitchFamily="34" charset="-122"/>
                      <a:sym typeface="+mn-ea"/>
                    </a:rPr>
                    <a:t>webshell</a:t>
                  </a:r>
                  <a:endParaRPr kumimoji="1" lang="en-US" altLang="zh-CN" sz="1800" dirty="0">
                    <a:solidFill>
                      <a:schemeClr val="tx1"/>
                    </a:solidFill>
                    <a:latin typeface="微软雅黑" panose="020B0703020204020201" pitchFamily="34" charset="-122"/>
                    <a:ea typeface="微软雅黑" panose="020B0703020204020201" pitchFamily="34" charset="-122"/>
                    <a:sym typeface="+mn-ea"/>
                  </a:endParaRPr>
                </a:p>
              </p:txBody>
            </p:sp>
            <p:sp>
              <p:nvSpPr>
                <p:cNvPr id="89" name="矩形: 圆角 88"/>
                <p:cNvSpPr/>
                <p:nvPr/>
              </p:nvSpPr>
              <p:spPr bwMode="auto">
                <a:xfrm>
                  <a:off x="13650" y="5677"/>
                  <a:ext cx="2233"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en-US" altLang="zh-CN" sz="1800" dirty="0">
                      <a:solidFill>
                        <a:schemeClr val="tx1"/>
                      </a:solidFill>
                      <a:latin typeface="微软雅黑" panose="020B0703020204020201" pitchFamily="34" charset="-122"/>
                      <a:ea typeface="微软雅黑" panose="020B0703020204020201" pitchFamily="34" charset="-122"/>
                      <a:sym typeface="+mn-ea"/>
                    </a:rPr>
                    <a:t>api/sdk</a:t>
                  </a:r>
                  <a:endParaRPr kumimoji="1" lang="en-US" altLang="zh-CN" sz="1800" dirty="0">
                    <a:solidFill>
                      <a:schemeClr val="tx1"/>
                    </a:solidFill>
                    <a:latin typeface="微软雅黑" panose="020B0703020204020201" pitchFamily="34" charset="-122"/>
                    <a:ea typeface="微软雅黑" panose="020B0703020204020201" pitchFamily="34" charset="-122"/>
                    <a:sym typeface="+mn-ea"/>
                  </a:endParaRPr>
                </a:p>
              </p:txBody>
            </p:sp>
            <p:sp>
              <p:nvSpPr>
                <p:cNvPr id="90" name="矩形: 圆角 92"/>
                <p:cNvSpPr/>
                <p:nvPr/>
              </p:nvSpPr>
              <p:spPr bwMode="auto">
                <a:xfrm>
                  <a:off x="6315" y="5677"/>
                  <a:ext cx="2236"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sym typeface="+mn-ea"/>
                    </a:rPr>
                    <a:t>日志检索</a:t>
                  </a:r>
                  <a:endParaRPr kumimoji="1" lang="zh-CN" altLang="en-US" sz="1800" dirty="0">
                    <a:solidFill>
                      <a:schemeClr val="tx1"/>
                    </a:solidFill>
                    <a:latin typeface="微软雅黑" panose="020B0703020204020201" pitchFamily="34" charset="-122"/>
                    <a:ea typeface="微软雅黑" panose="020B0703020204020201" pitchFamily="34" charset="-122"/>
                    <a:sym typeface="+mn-ea"/>
                  </a:endParaRPr>
                </a:p>
              </p:txBody>
            </p:sp>
            <p:sp>
              <p:nvSpPr>
                <p:cNvPr id="91" name="矩形: 圆角 73"/>
                <p:cNvSpPr/>
                <p:nvPr/>
              </p:nvSpPr>
              <p:spPr bwMode="auto">
                <a:xfrm>
                  <a:off x="1591" y="5677"/>
                  <a:ext cx="2140"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sym typeface="+mn-ea"/>
                    </a:rPr>
                    <a:t>访问入口</a:t>
                  </a:r>
                  <a:endParaRPr kumimoji="1" lang="zh-CN" altLang="en-US" sz="1800" dirty="0">
                    <a:solidFill>
                      <a:schemeClr val="tx1"/>
                    </a:solidFill>
                    <a:latin typeface="微软雅黑" panose="020B0703020204020201" pitchFamily="34" charset="-122"/>
                    <a:ea typeface="微软雅黑" panose="020B0703020204020201" pitchFamily="34" charset="-122"/>
                    <a:sym typeface="+mn-ea"/>
                  </a:endParaRPr>
                </a:p>
              </p:txBody>
            </p:sp>
            <p:sp>
              <p:nvSpPr>
                <p:cNvPr id="92" name="矩形: 圆角 73"/>
                <p:cNvSpPr/>
                <p:nvPr/>
              </p:nvSpPr>
              <p:spPr bwMode="auto">
                <a:xfrm>
                  <a:off x="16105" y="5677"/>
                  <a:ext cx="2140" cy="749"/>
                </a:xfrm>
                <a:prstGeom prst="roundRect">
                  <a:avLst>
                    <a:gd name="adj" fmla="val 0"/>
                  </a:avLst>
                </a:prstGeom>
                <a:solidFill>
                  <a:srgbClr val="18BDD3"/>
                </a:solidFill>
                <a:ln>
                  <a:noFill/>
                </a:ln>
              </p:spPr>
              <p:txBody>
                <a:bodyPr rot="0" spcFirstLastPara="0" vertOverflow="overflow" horzOverflow="overflow" vert="horz" wrap="none" lIns="0" tIns="45720" rIns="0" bIns="45720" numCol="1" spcCol="0" rtlCol="0" fromWordArt="0" anchor="ctr" anchorCtr="0" forceAA="0" compatLnSpc="1">
                  <a:noAutofit/>
                </a:bodyPr>
                <a:lstStyle/>
                <a:p>
                  <a:pPr algn="ctr" fontAlgn="auto">
                    <a:spcBef>
                      <a:spcPct val="0"/>
                    </a:spcBef>
                  </a:pPr>
                  <a:r>
                    <a:rPr kumimoji="1" lang="zh-CN" altLang="en-US" sz="1800" dirty="0">
                      <a:solidFill>
                        <a:schemeClr val="tx1"/>
                      </a:solidFill>
                      <a:latin typeface="微软雅黑" panose="020B0703020204020201" pitchFamily="34" charset="-122"/>
                      <a:ea typeface="微软雅黑" panose="020B0703020204020201" pitchFamily="34" charset="-122"/>
                      <a:sym typeface="+mn-ea"/>
                    </a:rPr>
                    <a:t>操作审计</a:t>
                  </a:r>
                  <a:endParaRPr kumimoji="1" lang="zh-CN" altLang="en-US" sz="1800" dirty="0">
                    <a:solidFill>
                      <a:schemeClr val="tx1"/>
                    </a:solidFill>
                    <a:latin typeface="微软雅黑" panose="020B0703020204020201" pitchFamily="34" charset="-122"/>
                    <a:ea typeface="微软雅黑" panose="020B0703020204020201" pitchFamily="34" charset="-122"/>
                    <a:sym typeface="+mn-ea"/>
                  </a:endParaRPr>
                </a:p>
              </p:txBody>
            </p:sp>
          </p:grpSp>
        </p:gr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文本框 164"/>
          <p:cNvSpPr txBox="1"/>
          <p:nvPr/>
        </p:nvSpPr>
        <p:spPr>
          <a:xfrm>
            <a:off x="1521460" y="624205"/>
            <a:ext cx="10542905" cy="583565"/>
          </a:xfrm>
          <a:prstGeom prst="rect">
            <a:avLst/>
          </a:prstGeom>
          <a:noFill/>
        </p:spPr>
        <p:txBody>
          <a:bodyPr wrap="square" rtlCol="0">
            <a:spAutoFit/>
          </a:bodyPr>
          <a:lstStyle/>
          <a:p>
            <a:pPr defTabSz="1372235"/>
            <a:r>
              <a:rPr lang="zh-CN" altLang="en-US" sz="3200" dirty="0">
                <a:latin typeface="微软雅黑 Light" panose="020B0502040204020203" charset="-122"/>
                <a:ea typeface="微软雅黑 Light" panose="020B0502040204020203" charset="-122"/>
                <a:sym typeface="+mn-ea"/>
              </a:rPr>
              <a:t>腾讯云容器服务网格 </a:t>
            </a:r>
            <a:r>
              <a:rPr lang="en-US" altLang="zh-CN" sz="3200" dirty="0">
                <a:latin typeface="微软雅黑 Light" panose="020B0502040204020203" charset="-122"/>
                <a:ea typeface="微软雅黑 Light" panose="020B0502040204020203" charset="-122"/>
                <a:sym typeface="+mn-ea"/>
              </a:rPr>
              <a:t>– TKE Mesh</a:t>
            </a:r>
            <a:endParaRPr lang="en-US" altLang="zh-CN" sz="3200" dirty="0">
              <a:latin typeface="微软雅黑 Light" panose="020B0502040204020203" charset="-122"/>
              <a:ea typeface="微软雅黑 Light" panose="020B0502040204020203" charset="-122"/>
              <a:cs typeface="微软雅黑 Light" panose="020B0502040204020203" charset="-122"/>
              <a:sym typeface="+mn-lt"/>
            </a:endParaRPr>
          </a:p>
        </p:txBody>
      </p:sp>
      <p:sp>
        <p:nvSpPr>
          <p:cNvPr id="166" name="文本框 165"/>
          <p:cNvSpPr txBox="1"/>
          <p:nvPr/>
        </p:nvSpPr>
        <p:spPr>
          <a:xfrm>
            <a:off x="7616190" y="2300605"/>
            <a:ext cx="9170035" cy="2306955"/>
          </a:xfrm>
          <a:prstGeom prst="rect">
            <a:avLst/>
          </a:prstGeom>
          <a:noFill/>
        </p:spPr>
        <p:txBody>
          <a:bodyPr wrap="square" rtlCol="0">
            <a:spAutoFit/>
          </a:bodyPr>
          <a:lstStyle/>
          <a:p>
            <a:pPr marL="571500" indent="-360045" fontAlgn="auto">
              <a:lnSpc>
                <a:spcPct val="150000"/>
              </a:lnSpc>
              <a:buFont typeface="Arial" panose="020B0604020202020204" pitchFamily="34" charset="0"/>
              <a:buChar char="•"/>
            </a:pPr>
            <a:r>
              <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无缝集成：自动化容器服务发现与</a:t>
            </a:r>
            <a:r>
              <a:rPr lang="en-US" altLang="zh-CN"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Ingress</a:t>
            </a:r>
            <a:r>
              <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控制转发</a:t>
            </a:r>
            <a:endParaRPr lang="en-US" altLang="zh-CN"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endParaRPr>
          </a:p>
          <a:p>
            <a:pPr marL="571500" indent="-360045" fontAlgn="auto">
              <a:lnSpc>
                <a:spcPct val="150000"/>
              </a:lnSpc>
              <a:buFont typeface="Arial" panose="020B0604020202020204" pitchFamily="34" charset="0"/>
              <a:buChar char="•"/>
            </a:pPr>
            <a:r>
              <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开箱即用：网格创建与管理一键式操作</a:t>
            </a:r>
            <a:endParaRPr lang="en-US" altLang="zh-CN"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endParaRPr>
          </a:p>
          <a:p>
            <a:pPr marL="571500" indent="-360045" fontAlgn="auto">
              <a:lnSpc>
                <a:spcPct val="150000"/>
              </a:lnSpc>
              <a:buFont typeface="Arial" panose="020B0604020202020204" pitchFamily="34" charset="0"/>
              <a:buChar char="•"/>
            </a:pPr>
            <a:r>
              <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深度观测：多层级性能与调用监控</a:t>
            </a:r>
            <a:endParaRPr lang="en-US" altLang="zh-CN"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endParaRPr>
          </a:p>
          <a:p>
            <a:pPr marL="571500" indent="-360045" fontAlgn="auto">
              <a:lnSpc>
                <a:spcPct val="150000"/>
              </a:lnSpc>
              <a:buFont typeface="Arial" panose="020B0604020202020204" pitchFamily="34" charset="0"/>
              <a:buChar char="•"/>
            </a:pPr>
            <a:r>
              <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rPr>
              <a:t>全面管控：覆盖流量、容错、安全与控制</a:t>
            </a:r>
            <a:endParaRPr lang="zh-CN" altLang="en-US" sz="2400" dirty="0">
              <a:solidFill>
                <a:schemeClr val="tx1"/>
              </a:solidFill>
              <a:latin typeface="微软雅黑" panose="020B0703020204020201" pitchFamily="34" charset="-122"/>
              <a:ea typeface="微软雅黑" panose="020B0703020204020201" pitchFamily="34" charset="-122"/>
              <a:cs typeface="微软雅黑" panose="020B0703020204020201" pitchFamily="34" charset="-122"/>
              <a:sym typeface="+mn-ea"/>
            </a:endParaRPr>
          </a:p>
        </p:txBody>
      </p:sp>
      <p:grpSp>
        <p:nvGrpSpPr>
          <p:cNvPr id="262" name="组合 261"/>
          <p:cNvGrpSpPr/>
          <p:nvPr/>
        </p:nvGrpSpPr>
        <p:grpSpPr>
          <a:xfrm>
            <a:off x="6501765" y="5067300"/>
            <a:ext cx="10381615" cy="4711700"/>
            <a:chOff x="7030118" y="5352814"/>
            <a:chExt cx="10335645" cy="4690373"/>
          </a:xfrm>
        </p:grpSpPr>
        <p:sp>
          <p:nvSpPr>
            <p:cNvPr id="263" name="矩形 262"/>
            <p:cNvSpPr/>
            <p:nvPr/>
          </p:nvSpPr>
          <p:spPr>
            <a:xfrm>
              <a:off x="9943101" y="7707496"/>
              <a:ext cx="1456690" cy="2165985"/>
            </a:xfrm>
            <a:prstGeom prst="rect">
              <a:avLst/>
            </a:prstGeom>
            <a:solidFill>
              <a:srgbClr val="0950F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264" name="矩形 263"/>
            <p:cNvSpPr/>
            <p:nvPr/>
          </p:nvSpPr>
          <p:spPr>
            <a:xfrm>
              <a:off x="7037461" y="8267093"/>
              <a:ext cx="2176976" cy="839317"/>
            </a:xfrm>
            <a:prstGeom prst="rect">
              <a:avLst/>
            </a:prstGeom>
            <a:solidFill>
              <a:srgbClr val="0950F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265" name="组合 264"/>
            <p:cNvGrpSpPr/>
            <p:nvPr/>
          </p:nvGrpSpPr>
          <p:grpSpPr>
            <a:xfrm>
              <a:off x="12064359" y="5352814"/>
              <a:ext cx="3149590" cy="463551"/>
              <a:chOff x="17683" y="6450"/>
              <a:chExt cx="6162" cy="907"/>
            </a:xfrm>
          </p:grpSpPr>
          <p:grpSp>
            <p:nvGrpSpPr>
              <p:cNvPr id="350" name="组合 349"/>
              <p:cNvGrpSpPr/>
              <p:nvPr/>
            </p:nvGrpSpPr>
            <p:grpSpPr>
              <a:xfrm>
                <a:off x="17683" y="6450"/>
                <a:ext cx="2154" cy="907"/>
                <a:chOff x="17683" y="6460"/>
                <a:chExt cx="2154" cy="907"/>
              </a:xfrm>
            </p:grpSpPr>
            <p:sp>
              <p:nvSpPr>
                <p:cNvPr id="354" name="矩形 353"/>
                <p:cNvSpPr/>
                <p:nvPr/>
              </p:nvSpPr>
              <p:spPr>
                <a:xfrm>
                  <a:off x="17683" y="6460"/>
                  <a:ext cx="2154" cy="907"/>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5" name="文本框 354"/>
                <p:cNvSpPr txBox="1"/>
                <p:nvPr/>
              </p:nvSpPr>
              <p:spPr>
                <a:xfrm>
                  <a:off x="17806" y="6519"/>
                  <a:ext cx="1907" cy="537"/>
                </a:xfrm>
                <a:prstGeom prst="rect">
                  <a:avLst/>
                </a:prstGeom>
                <a:noFill/>
              </p:spPr>
              <p:txBody>
                <a:bodyPr wrap="square" rtlCol="0">
                  <a:spAutoFit/>
                </a:bodyPr>
                <a:lstStyle/>
                <a:p>
                  <a:pPr algn="ctr"/>
                  <a:r>
                    <a:rPr lang="zh-CN" altLang="zh-CN" sz="1200" dirty="0">
                      <a:latin typeface="微软雅黑" panose="020B0703020204020201" pitchFamily="34" charset="-122"/>
                      <a:ea typeface="微软雅黑" panose="020B0703020204020201" pitchFamily="34" charset="-122"/>
                    </a:rPr>
                    <a:t>监控</a:t>
                  </a:r>
                  <a:endParaRPr lang="zh-CN" altLang="zh-CN" sz="1200" dirty="0">
                    <a:latin typeface="微软雅黑" panose="020B0703020204020201" pitchFamily="34" charset="-122"/>
                    <a:ea typeface="微软雅黑" panose="020B0703020204020201" pitchFamily="34" charset="-122"/>
                  </a:endParaRPr>
                </a:p>
              </p:txBody>
            </p:sp>
          </p:grpSp>
          <p:grpSp>
            <p:nvGrpSpPr>
              <p:cNvPr id="351" name="组合 350"/>
              <p:cNvGrpSpPr/>
              <p:nvPr/>
            </p:nvGrpSpPr>
            <p:grpSpPr>
              <a:xfrm>
                <a:off x="20690" y="6450"/>
                <a:ext cx="3155" cy="907"/>
                <a:chOff x="20690" y="6450"/>
                <a:chExt cx="3155" cy="907"/>
              </a:xfrm>
            </p:grpSpPr>
            <p:sp>
              <p:nvSpPr>
                <p:cNvPr id="352" name="矩形 351"/>
                <p:cNvSpPr/>
                <p:nvPr/>
              </p:nvSpPr>
              <p:spPr>
                <a:xfrm>
                  <a:off x="20814" y="6450"/>
                  <a:ext cx="2790" cy="907"/>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3" name="文本框 352"/>
                <p:cNvSpPr txBox="1"/>
                <p:nvPr/>
              </p:nvSpPr>
              <p:spPr>
                <a:xfrm>
                  <a:off x="20690" y="6505"/>
                  <a:ext cx="3155" cy="537"/>
                </a:xfrm>
                <a:prstGeom prst="rect">
                  <a:avLst/>
                </a:prstGeom>
                <a:noFill/>
              </p:spPr>
              <p:txBody>
                <a:bodyPr wrap="square" rtlCol="0">
                  <a:spAutoFit/>
                </a:bodyPr>
                <a:lstStyle/>
                <a:p>
                  <a:pPr algn="ctr"/>
                  <a:r>
                    <a:rPr lang="zh-CN" altLang="zh-CN" sz="1200" dirty="0">
                      <a:latin typeface="微软雅黑" panose="020B0703020204020201" pitchFamily="34" charset="-122"/>
                      <a:ea typeface="微软雅黑" panose="020B0703020204020201" pitchFamily="34" charset="-122"/>
                    </a:rPr>
                    <a:t>伸缩引擎</a:t>
                  </a:r>
                  <a:endParaRPr lang="zh-CN" altLang="zh-CN" sz="1200" dirty="0">
                    <a:latin typeface="微软雅黑" panose="020B0703020204020201" pitchFamily="34" charset="-122"/>
                    <a:ea typeface="微软雅黑" panose="020B0703020204020201" pitchFamily="34" charset="-122"/>
                  </a:endParaRPr>
                </a:p>
              </p:txBody>
            </p:sp>
          </p:grpSp>
        </p:grpSp>
        <p:grpSp>
          <p:nvGrpSpPr>
            <p:cNvPr id="266" name="组合 265"/>
            <p:cNvGrpSpPr/>
            <p:nvPr/>
          </p:nvGrpSpPr>
          <p:grpSpPr>
            <a:xfrm>
              <a:off x="11382785" y="6334353"/>
              <a:ext cx="4173083" cy="611099"/>
              <a:chOff x="17851" y="8428"/>
              <a:chExt cx="8164" cy="1195"/>
            </a:xfrm>
          </p:grpSpPr>
          <p:sp>
            <p:nvSpPr>
              <p:cNvPr id="345" name="矩形 344"/>
              <p:cNvSpPr/>
              <p:nvPr/>
            </p:nvSpPr>
            <p:spPr>
              <a:xfrm>
                <a:off x="17851" y="8428"/>
                <a:ext cx="8164" cy="1195"/>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46" name="组合 345"/>
              <p:cNvGrpSpPr/>
              <p:nvPr/>
            </p:nvGrpSpPr>
            <p:grpSpPr>
              <a:xfrm>
                <a:off x="19345" y="8436"/>
                <a:ext cx="1173" cy="1173"/>
                <a:chOff x="17790" y="8578"/>
                <a:chExt cx="1173" cy="1173"/>
              </a:xfrm>
            </p:grpSpPr>
            <p:sp>
              <p:nvSpPr>
                <p:cNvPr id="348" name="椭圆 347"/>
                <p:cNvSpPr/>
                <p:nvPr/>
              </p:nvSpPr>
              <p:spPr>
                <a:xfrm>
                  <a:off x="17790" y="8578"/>
                  <a:ext cx="1173" cy="11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49" name="图形 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862" y="8627"/>
                  <a:ext cx="1030" cy="1030"/>
                </a:xfrm>
                <a:prstGeom prst="rect">
                  <a:avLst/>
                </a:prstGeom>
              </p:spPr>
            </p:pic>
          </p:grpSp>
          <p:sp>
            <p:nvSpPr>
              <p:cNvPr id="347" name="文本框 346"/>
              <p:cNvSpPr txBox="1"/>
              <p:nvPr/>
            </p:nvSpPr>
            <p:spPr>
              <a:xfrm>
                <a:off x="20817" y="8572"/>
                <a:ext cx="5028" cy="776"/>
              </a:xfrm>
              <a:prstGeom prst="rect">
                <a:avLst/>
              </a:prstGeom>
              <a:noFill/>
            </p:spPr>
            <p:txBody>
              <a:bodyPr wrap="square" rtlCol="0">
                <a:spAutoFit/>
              </a:bodyPr>
              <a:lstStyle/>
              <a:p>
                <a:r>
                  <a:rPr lang="en-US" altLang="zh-CN" sz="2000" dirty="0"/>
                  <a:t>TKE  Mesh</a:t>
                </a:r>
                <a:endParaRPr lang="en-US" altLang="zh-CN" sz="2000" dirty="0"/>
              </a:p>
            </p:txBody>
          </p:sp>
        </p:grpSp>
        <p:cxnSp>
          <p:nvCxnSpPr>
            <p:cNvPr id="267" name="直接箭头连接符 52"/>
            <p:cNvCxnSpPr/>
            <p:nvPr/>
          </p:nvCxnSpPr>
          <p:spPr>
            <a:xfrm flipV="1">
              <a:off x="12614910" y="5816365"/>
              <a:ext cx="0" cy="457157"/>
            </a:xfrm>
            <a:prstGeom prst="straightConnector1">
              <a:avLst/>
            </a:prstGeom>
            <a:ln w="19050">
              <a:solidFill>
                <a:srgbClr val="18BDD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8" name="直接箭头连接符 53"/>
            <p:cNvCxnSpPr/>
            <p:nvPr/>
          </p:nvCxnSpPr>
          <p:spPr>
            <a:xfrm rot="5400000" flipV="1">
              <a:off x="13418184" y="5335568"/>
              <a:ext cx="0" cy="492761"/>
            </a:xfrm>
            <a:prstGeom prst="straightConnector1">
              <a:avLst/>
            </a:prstGeom>
            <a:ln w="19050">
              <a:solidFill>
                <a:srgbClr val="18BDD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9" name="直接箭头连接符 54"/>
            <p:cNvCxnSpPr>
              <a:stCxn id="352" idx="2"/>
            </p:cNvCxnSpPr>
            <p:nvPr/>
          </p:nvCxnSpPr>
          <p:spPr>
            <a:xfrm>
              <a:off x="14377738" y="5816365"/>
              <a:ext cx="567" cy="457156"/>
            </a:xfrm>
            <a:prstGeom prst="straightConnector1">
              <a:avLst/>
            </a:prstGeom>
            <a:ln w="19050">
              <a:solidFill>
                <a:srgbClr val="18BDD3"/>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0068831" y="7760201"/>
              <a:ext cx="1204595" cy="420370"/>
              <a:chOff x="15052" y="10633"/>
              <a:chExt cx="2357" cy="822"/>
            </a:xfrm>
          </p:grpSpPr>
          <p:sp>
            <p:nvSpPr>
              <p:cNvPr id="342" name="矩形 341"/>
              <p:cNvSpPr/>
              <p:nvPr/>
            </p:nvSpPr>
            <p:spPr>
              <a:xfrm>
                <a:off x="15052" y="10633"/>
                <a:ext cx="2357" cy="822"/>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43" name="文本框 342"/>
              <p:cNvSpPr txBox="1"/>
              <p:nvPr/>
            </p:nvSpPr>
            <p:spPr>
              <a:xfrm>
                <a:off x="15722" y="10743"/>
                <a:ext cx="1553" cy="492"/>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Proxy</a:t>
                </a:r>
                <a:endParaRPr lang="en-US" altLang="zh-CN" sz="1050" dirty="0">
                  <a:latin typeface="微软雅黑" panose="020B0703020204020201" pitchFamily="34" charset="-122"/>
                  <a:ea typeface="微软雅黑" panose="020B0703020204020201" pitchFamily="34" charset="-122"/>
                </a:endParaRPr>
              </a:p>
            </p:txBody>
          </p:sp>
          <p:sp>
            <p:nvSpPr>
              <p:cNvPr id="344" name="六边形 343"/>
              <p:cNvSpPr/>
              <p:nvPr/>
            </p:nvSpPr>
            <p:spPr>
              <a:xfrm rot="5400000">
                <a:off x="15232" y="10819"/>
                <a:ext cx="503" cy="45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71" name="矩形 270"/>
            <p:cNvSpPr/>
            <p:nvPr/>
          </p:nvSpPr>
          <p:spPr>
            <a:xfrm>
              <a:off x="11633200" y="7708291"/>
              <a:ext cx="1456690" cy="2165985"/>
            </a:xfrm>
            <a:prstGeom prst="rect">
              <a:avLst/>
            </a:prstGeom>
            <a:solidFill>
              <a:srgbClr val="0950F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72" name="组合 271"/>
            <p:cNvGrpSpPr/>
            <p:nvPr/>
          </p:nvGrpSpPr>
          <p:grpSpPr>
            <a:xfrm>
              <a:off x="11759565" y="7760996"/>
              <a:ext cx="1204595" cy="420370"/>
              <a:chOff x="15052" y="10633"/>
              <a:chExt cx="2357" cy="822"/>
            </a:xfrm>
          </p:grpSpPr>
          <p:sp>
            <p:nvSpPr>
              <p:cNvPr id="339" name="矩形 338"/>
              <p:cNvSpPr/>
              <p:nvPr/>
            </p:nvSpPr>
            <p:spPr>
              <a:xfrm>
                <a:off x="15052" y="10633"/>
                <a:ext cx="2357" cy="822"/>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40" name="文本框 339"/>
              <p:cNvSpPr txBox="1"/>
              <p:nvPr/>
            </p:nvSpPr>
            <p:spPr>
              <a:xfrm>
                <a:off x="15694" y="10715"/>
                <a:ext cx="1553" cy="492"/>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Proxy</a:t>
                </a:r>
                <a:endParaRPr lang="en-US" altLang="zh-CN" sz="1050" dirty="0">
                  <a:latin typeface="微软雅黑" panose="020B0703020204020201" pitchFamily="34" charset="-122"/>
                  <a:ea typeface="微软雅黑" panose="020B0703020204020201" pitchFamily="34" charset="-122"/>
                </a:endParaRPr>
              </a:p>
            </p:txBody>
          </p:sp>
          <p:sp>
            <p:nvSpPr>
              <p:cNvPr id="341" name="六边形 340"/>
              <p:cNvSpPr/>
              <p:nvPr/>
            </p:nvSpPr>
            <p:spPr>
              <a:xfrm rot="5400000">
                <a:off x="15232" y="10819"/>
                <a:ext cx="503" cy="45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73" name="矩形 272"/>
            <p:cNvSpPr/>
            <p:nvPr/>
          </p:nvSpPr>
          <p:spPr>
            <a:xfrm>
              <a:off x="13298805" y="7708291"/>
              <a:ext cx="1456690" cy="2165985"/>
            </a:xfrm>
            <a:prstGeom prst="rect">
              <a:avLst/>
            </a:prstGeom>
            <a:solidFill>
              <a:srgbClr val="0950F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74" name="组合 273"/>
            <p:cNvGrpSpPr/>
            <p:nvPr/>
          </p:nvGrpSpPr>
          <p:grpSpPr>
            <a:xfrm>
              <a:off x="13425170" y="7761009"/>
              <a:ext cx="1204595" cy="420371"/>
              <a:chOff x="15052" y="10633"/>
              <a:chExt cx="2357" cy="822"/>
            </a:xfrm>
          </p:grpSpPr>
          <p:sp>
            <p:nvSpPr>
              <p:cNvPr id="336" name="矩形 335"/>
              <p:cNvSpPr/>
              <p:nvPr/>
            </p:nvSpPr>
            <p:spPr>
              <a:xfrm>
                <a:off x="15052" y="10633"/>
                <a:ext cx="2357" cy="822"/>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37" name="文本框 336"/>
              <p:cNvSpPr txBox="1"/>
              <p:nvPr/>
            </p:nvSpPr>
            <p:spPr>
              <a:xfrm>
                <a:off x="15660" y="10774"/>
                <a:ext cx="1553" cy="492"/>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Proxy</a:t>
                </a:r>
                <a:endParaRPr lang="en-US" altLang="zh-CN" sz="1050" dirty="0">
                  <a:latin typeface="微软雅黑" panose="020B0703020204020201" pitchFamily="34" charset="-122"/>
                  <a:ea typeface="微软雅黑" panose="020B0703020204020201" pitchFamily="34" charset="-122"/>
                </a:endParaRPr>
              </a:p>
            </p:txBody>
          </p:sp>
          <p:sp>
            <p:nvSpPr>
              <p:cNvPr id="338" name="六边形 337"/>
              <p:cNvSpPr/>
              <p:nvPr/>
            </p:nvSpPr>
            <p:spPr>
              <a:xfrm rot="5400000">
                <a:off x="15232" y="10819"/>
                <a:ext cx="503" cy="45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75" name="矩形 274"/>
            <p:cNvSpPr/>
            <p:nvPr/>
          </p:nvSpPr>
          <p:spPr>
            <a:xfrm>
              <a:off x="14964410" y="7708291"/>
              <a:ext cx="1456690" cy="2165985"/>
            </a:xfrm>
            <a:prstGeom prst="rect">
              <a:avLst/>
            </a:prstGeom>
            <a:solidFill>
              <a:srgbClr val="0950F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76" name="组合 275"/>
            <p:cNvGrpSpPr/>
            <p:nvPr/>
          </p:nvGrpSpPr>
          <p:grpSpPr>
            <a:xfrm>
              <a:off x="15090775" y="7761009"/>
              <a:ext cx="1204595" cy="420371"/>
              <a:chOff x="15052" y="10633"/>
              <a:chExt cx="2357" cy="822"/>
            </a:xfrm>
          </p:grpSpPr>
          <p:sp>
            <p:nvSpPr>
              <p:cNvPr id="333" name="矩形 332"/>
              <p:cNvSpPr/>
              <p:nvPr/>
            </p:nvSpPr>
            <p:spPr>
              <a:xfrm>
                <a:off x="15052" y="10633"/>
                <a:ext cx="2357" cy="822"/>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34" name="文本框 333"/>
              <p:cNvSpPr txBox="1"/>
              <p:nvPr/>
            </p:nvSpPr>
            <p:spPr>
              <a:xfrm>
                <a:off x="15755" y="10774"/>
                <a:ext cx="1553" cy="492"/>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Proxy</a:t>
                </a:r>
                <a:endParaRPr lang="en-US" altLang="zh-CN" sz="1050" dirty="0">
                  <a:latin typeface="微软雅黑" panose="020B0703020204020201" pitchFamily="34" charset="-122"/>
                  <a:ea typeface="微软雅黑" panose="020B0703020204020201" pitchFamily="34" charset="-122"/>
                </a:endParaRPr>
              </a:p>
            </p:txBody>
          </p:sp>
          <p:sp>
            <p:nvSpPr>
              <p:cNvPr id="335" name="六边形 334"/>
              <p:cNvSpPr/>
              <p:nvPr/>
            </p:nvSpPr>
            <p:spPr>
              <a:xfrm rot="5400000">
                <a:off x="15232" y="10819"/>
                <a:ext cx="503" cy="45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77" name="上下箭头 276"/>
            <p:cNvSpPr/>
            <p:nvPr/>
          </p:nvSpPr>
          <p:spPr>
            <a:xfrm>
              <a:off x="10597151" y="8180571"/>
              <a:ext cx="147955" cy="654050"/>
            </a:xfrm>
            <a:prstGeom prst="upDownArrow">
              <a:avLst>
                <a:gd name="adj1" fmla="val 40000"/>
                <a:gd name="adj2" fmla="val 557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8" name="上下箭头 277"/>
            <p:cNvSpPr/>
            <p:nvPr/>
          </p:nvSpPr>
          <p:spPr>
            <a:xfrm>
              <a:off x="12287250" y="8181366"/>
              <a:ext cx="147955" cy="654050"/>
            </a:xfrm>
            <a:prstGeom prst="upDownArrow">
              <a:avLst>
                <a:gd name="adj1" fmla="val 40000"/>
                <a:gd name="adj2" fmla="val 557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79" name="上下箭头 278"/>
            <p:cNvSpPr/>
            <p:nvPr/>
          </p:nvSpPr>
          <p:spPr>
            <a:xfrm>
              <a:off x="13952855" y="8181366"/>
              <a:ext cx="147955" cy="654050"/>
            </a:xfrm>
            <a:prstGeom prst="upDownArrow">
              <a:avLst>
                <a:gd name="adj1" fmla="val 40000"/>
                <a:gd name="adj2" fmla="val 557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0" name="上下箭头 279"/>
            <p:cNvSpPr/>
            <p:nvPr/>
          </p:nvSpPr>
          <p:spPr>
            <a:xfrm>
              <a:off x="15619095" y="8181366"/>
              <a:ext cx="147955" cy="654050"/>
            </a:xfrm>
            <a:prstGeom prst="upDownArrow">
              <a:avLst>
                <a:gd name="adj1" fmla="val 40000"/>
                <a:gd name="adj2" fmla="val 5574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1" name="上下箭头 280"/>
            <p:cNvSpPr/>
            <p:nvPr/>
          </p:nvSpPr>
          <p:spPr>
            <a:xfrm rot="5400000">
              <a:off x="11454765" y="7731786"/>
              <a:ext cx="147955" cy="461010"/>
            </a:xfrm>
            <a:prstGeom prst="upDownArrow">
              <a:avLst>
                <a:gd name="adj1" fmla="val 47586"/>
                <a:gd name="adj2" fmla="val 575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2" name="上下箭头 281"/>
            <p:cNvSpPr/>
            <p:nvPr/>
          </p:nvSpPr>
          <p:spPr>
            <a:xfrm rot="5400000">
              <a:off x="13120370" y="7731786"/>
              <a:ext cx="147955" cy="461010"/>
            </a:xfrm>
            <a:prstGeom prst="upDownArrow">
              <a:avLst>
                <a:gd name="adj1" fmla="val 47586"/>
                <a:gd name="adj2" fmla="val 575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3" name="上下箭头 282"/>
            <p:cNvSpPr/>
            <p:nvPr/>
          </p:nvSpPr>
          <p:spPr>
            <a:xfrm rot="5400000">
              <a:off x="14786610" y="7731786"/>
              <a:ext cx="147955" cy="461010"/>
            </a:xfrm>
            <a:prstGeom prst="upDownArrow">
              <a:avLst>
                <a:gd name="adj1" fmla="val 47586"/>
                <a:gd name="adj2" fmla="val 5758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4" name="组合 283"/>
            <p:cNvGrpSpPr/>
            <p:nvPr/>
          </p:nvGrpSpPr>
          <p:grpSpPr>
            <a:xfrm>
              <a:off x="16576285" y="8290739"/>
              <a:ext cx="766212" cy="870145"/>
              <a:chOff x="25777" y="12243"/>
              <a:chExt cx="1867" cy="2120"/>
            </a:xfrm>
          </p:grpSpPr>
          <p:pic>
            <p:nvPicPr>
              <p:cNvPr id="331" name="图片 330" descr="11"/>
              <p:cNvPicPr>
                <a:picLocks noChangeAspect="1"/>
              </p:cNvPicPr>
              <p:nvPr/>
            </p:nvPicPr>
            <p:blipFill>
              <a:blip r:embed="rId3"/>
              <a:stretch>
                <a:fillRect/>
              </a:stretch>
            </p:blipFill>
            <p:spPr>
              <a:xfrm>
                <a:off x="26172" y="12243"/>
                <a:ext cx="1080" cy="1080"/>
              </a:xfrm>
              <a:prstGeom prst="rect">
                <a:avLst/>
              </a:prstGeom>
            </p:spPr>
          </p:pic>
          <p:sp>
            <p:nvSpPr>
              <p:cNvPr id="332" name="文本框 331"/>
              <p:cNvSpPr txBox="1"/>
              <p:nvPr/>
            </p:nvSpPr>
            <p:spPr>
              <a:xfrm>
                <a:off x="25777" y="13545"/>
                <a:ext cx="1867" cy="818"/>
              </a:xfrm>
              <a:prstGeom prst="rect">
                <a:avLst/>
              </a:prstGeom>
              <a:noFill/>
            </p:spPr>
            <p:txBody>
              <a:bodyPr wrap="square" rtlCol="0">
                <a:spAutoFit/>
              </a:bodyPr>
              <a:lstStyle/>
              <a:p>
                <a:pPr algn="ctr"/>
                <a:r>
                  <a:rPr lang="en-US" altLang="zh-CN" sz="1600" dirty="0">
                    <a:latin typeface="微软雅黑" panose="020B0703020204020201" pitchFamily="34" charset="-122"/>
                    <a:ea typeface="微软雅黑" panose="020B0703020204020201" pitchFamily="34" charset="-122"/>
                  </a:rPr>
                  <a:t>TKE</a:t>
                </a:r>
                <a:endParaRPr lang="en-US" altLang="zh-CN" sz="1200" dirty="0">
                  <a:latin typeface="微软雅黑" panose="020B0703020204020201" pitchFamily="34" charset="-122"/>
                  <a:ea typeface="微软雅黑" panose="020B0703020204020201" pitchFamily="34" charset="-122"/>
                </a:endParaRPr>
              </a:p>
            </p:txBody>
          </p:sp>
        </p:grpSp>
        <p:sp>
          <p:nvSpPr>
            <p:cNvPr id="286" name="矩形 285"/>
            <p:cNvSpPr/>
            <p:nvPr/>
          </p:nvSpPr>
          <p:spPr>
            <a:xfrm>
              <a:off x="11516460" y="7566052"/>
              <a:ext cx="5849303" cy="2477135"/>
            </a:xfrm>
            <a:prstGeom prst="rect">
              <a:avLst/>
            </a:prstGeom>
            <a:noFill/>
            <a:ln w="19050">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87" name="肘形连接符 286"/>
            <p:cNvCxnSpPr>
              <a:stCxn id="286" idx="3"/>
              <a:endCxn id="345" idx="3"/>
            </p:cNvCxnSpPr>
            <p:nvPr/>
          </p:nvCxnSpPr>
          <p:spPr>
            <a:xfrm flipH="1" flipV="1">
              <a:off x="15555869" y="6639902"/>
              <a:ext cx="1809894" cy="2164718"/>
            </a:xfrm>
            <a:prstGeom prst="bentConnector3">
              <a:avLst>
                <a:gd name="adj1" fmla="val -14236"/>
              </a:avLst>
            </a:prstGeom>
            <a:ln w="19050">
              <a:solidFill>
                <a:srgbClr val="18BDD3"/>
              </a:solidFill>
              <a:tailEnd type="triangle" w="lg" len="lg"/>
            </a:ln>
          </p:spPr>
          <p:style>
            <a:lnRef idx="1">
              <a:schemeClr val="accent1"/>
            </a:lnRef>
            <a:fillRef idx="0">
              <a:schemeClr val="accent1"/>
            </a:fillRef>
            <a:effectRef idx="0">
              <a:schemeClr val="accent1"/>
            </a:effectRef>
            <a:fontRef idx="minor">
              <a:schemeClr val="tx1"/>
            </a:fontRef>
          </p:style>
        </p:cxnSp>
        <p:sp>
          <p:nvSpPr>
            <p:cNvPr id="288" name="文本框 287"/>
            <p:cNvSpPr txBox="1"/>
            <p:nvPr/>
          </p:nvSpPr>
          <p:spPr>
            <a:xfrm>
              <a:off x="15933837" y="6678668"/>
              <a:ext cx="1431925" cy="274343"/>
            </a:xfrm>
            <a:prstGeom prst="rect">
              <a:avLst/>
            </a:prstGeom>
            <a:noFill/>
          </p:spPr>
          <p:txBody>
            <a:bodyPr wrap="square" rtlCol="0">
              <a:spAutoFit/>
            </a:bodyPr>
            <a:lstStyle/>
            <a:p>
              <a:r>
                <a:rPr lang="zh-CN" altLang="en-US" sz="1200" dirty="0">
                  <a:latin typeface="微软雅黑" panose="020B0703020204020201" pitchFamily="34" charset="-122"/>
                  <a:ea typeface="微软雅黑" panose="020B0703020204020201" pitchFamily="34" charset="-122"/>
                </a:rPr>
                <a:t>自动服务发现</a:t>
              </a:r>
              <a:endParaRPr lang="zh-CN" altLang="en-US" sz="1200" dirty="0">
                <a:latin typeface="微软雅黑" panose="020B0703020204020201" pitchFamily="34" charset="-122"/>
                <a:ea typeface="微软雅黑" panose="020B0703020204020201" pitchFamily="34" charset="-122"/>
              </a:endParaRPr>
            </a:p>
          </p:txBody>
        </p:sp>
        <p:cxnSp>
          <p:nvCxnSpPr>
            <p:cNvPr id="289" name="肘形连接符 288"/>
            <p:cNvCxnSpPr>
              <a:stCxn id="263" idx="1"/>
              <a:endCxn id="345" idx="1"/>
            </p:cNvCxnSpPr>
            <p:nvPr/>
          </p:nvCxnSpPr>
          <p:spPr>
            <a:xfrm rot="10800000" flipH="1">
              <a:off x="9943099" y="6639902"/>
              <a:ext cx="1439685" cy="2150587"/>
            </a:xfrm>
            <a:prstGeom prst="bentConnector3">
              <a:avLst>
                <a:gd name="adj1" fmla="val -17896"/>
              </a:avLst>
            </a:prstGeom>
            <a:ln w="19050">
              <a:solidFill>
                <a:srgbClr val="18BDD3"/>
              </a:solidFill>
              <a:tailEnd type="triangle" w="lg" len="lg"/>
            </a:ln>
          </p:spPr>
          <p:style>
            <a:lnRef idx="1">
              <a:schemeClr val="accent1"/>
            </a:lnRef>
            <a:fillRef idx="0">
              <a:schemeClr val="accent1"/>
            </a:fillRef>
            <a:effectRef idx="0">
              <a:schemeClr val="accent1"/>
            </a:effectRef>
            <a:fontRef idx="minor">
              <a:schemeClr val="tx1"/>
            </a:fontRef>
          </p:style>
        </p:cxnSp>
        <p:sp>
          <p:nvSpPr>
            <p:cNvPr id="290" name="文本框 289"/>
            <p:cNvSpPr txBox="1"/>
            <p:nvPr/>
          </p:nvSpPr>
          <p:spPr>
            <a:xfrm>
              <a:off x="9836537" y="6659507"/>
              <a:ext cx="1386930" cy="274343"/>
            </a:xfrm>
            <a:prstGeom prst="rect">
              <a:avLst/>
            </a:prstGeom>
            <a:noFill/>
          </p:spPr>
          <p:txBody>
            <a:bodyPr wrap="square" rtlCol="0">
              <a:spAutoFit/>
            </a:bodyPr>
            <a:lstStyle/>
            <a:p>
              <a:r>
                <a:rPr lang="zh-CN" altLang="en-US" sz="1200" dirty="0">
                  <a:latin typeface="微软雅黑" panose="020B0703020204020201" pitchFamily="34" charset="-122"/>
                  <a:ea typeface="微软雅黑" panose="020B0703020204020201" pitchFamily="34" charset="-122"/>
                </a:rPr>
                <a:t>自助服务注册</a:t>
              </a:r>
              <a:endParaRPr lang="zh-CN" altLang="en-US" sz="1200" dirty="0">
                <a:latin typeface="微软雅黑" panose="020B0703020204020201" pitchFamily="34" charset="-122"/>
                <a:ea typeface="微软雅黑" panose="020B0703020204020201" pitchFamily="34" charset="-122"/>
              </a:endParaRPr>
            </a:p>
          </p:txBody>
        </p:sp>
        <p:grpSp>
          <p:nvGrpSpPr>
            <p:cNvPr id="291" name="组合 290"/>
            <p:cNvGrpSpPr/>
            <p:nvPr/>
          </p:nvGrpSpPr>
          <p:grpSpPr>
            <a:xfrm>
              <a:off x="7931620" y="8454152"/>
              <a:ext cx="1204595" cy="419735"/>
              <a:chOff x="15052" y="10633"/>
              <a:chExt cx="2357" cy="822"/>
            </a:xfrm>
          </p:grpSpPr>
          <p:sp>
            <p:nvSpPr>
              <p:cNvPr id="326" name="矩形 325"/>
              <p:cNvSpPr/>
              <p:nvPr/>
            </p:nvSpPr>
            <p:spPr>
              <a:xfrm>
                <a:off x="15052" y="10633"/>
                <a:ext cx="2357" cy="822"/>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27" name="文本框 326"/>
              <p:cNvSpPr txBox="1"/>
              <p:nvPr/>
            </p:nvSpPr>
            <p:spPr>
              <a:xfrm>
                <a:off x="15783" y="10682"/>
                <a:ext cx="1553" cy="493"/>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Proxy</a:t>
                </a:r>
                <a:endParaRPr lang="en-US" altLang="zh-CN" sz="1100" dirty="0">
                  <a:latin typeface="微软雅黑" panose="020B0703020204020201" pitchFamily="34" charset="-122"/>
                  <a:ea typeface="微软雅黑" panose="020B0703020204020201" pitchFamily="34" charset="-122"/>
                </a:endParaRPr>
              </a:p>
            </p:txBody>
          </p:sp>
          <p:sp>
            <p:nvSpPr>
              <p:cNvPr id="328" name="六边形 327"/>
              <p:cNvSpPr/>
              <p:nvPr/>
            </p:nvSpPr>
            <p:spPr>
              <a:xfrm rot="5400000">
                <a:off x="15232" y="10819"/>
                <a:ext cx="503" cy="450"/>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292" name="组合 291"/>
            <p:cNvGrpSpPr/>
            <p:nvPr/>
          </p:nvGrpSpPr>
          <p:grpSpPr>
            <a:xfrm>
              <a:off x="7098421" y="8367852"/>
              <a:ext cx="430057" cy="394930"/>
              <a:chOff x="6468" y="12887"/>
              <a:chExt cx="1064" cy="978"/>
            </a:xfrm>
          </p:grpSpPr>
          <p:sp>
            <p:nvSpPr>
              <p:cNvPr id="316" name="椭圆 315"/>
              <p:cNvSpPr/>
              <p:nvPr/>
            </p:nvSpPr>
            <p:spPr>
              <a:xfrm>
                <a:off x="6468" y="12887"/>
                <a:ext cx="979" cy="979"/>
              </a:xfrm>
              <a:prstGeom prst="ellipse">
                <a:avLst/>
              </a:prstGeom>
              <a:noFill/>
              <a:ln w="19050">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nvGrpSpPr>
              <p:cNvPr id="317" name="组合 316"/>
              <p:cNvGrpSpPr/>
              <p:nvPr/>
            </p:nvGrpSpPr>
            <p:grpSpPr>
              <a:xfrm>
                <a:off x="6760" y="13161"/>
                <a:ext cx="395" cy="432"/>
                <a:chOff x="6624" y="14259"/>
                <a:chExt cx="395" cy="432"/>
              </a:xfrm>
            </p:grpSpPr>
            <p:cxnSp>
              <p:nvCxnSpPr>
                <p:cNvPr id="319" name="直接连接符 134"/>
                <p:cNvCxnSpPr/>
                <p:nvPr/>
              </p:nvCxnSpPr>
              <p:spPr>
                <a:xfrm>
                  <a:off x="6624" y="14259"/>
                  <a:ext cx="283"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0" name="直接连接符 135"/>
                <p:cNvCxnSpPr/>
                <p:nvPr/>
              </p:nvCxnSpPr>
              <p:spPr>
                <a:xfrm>
                  <a:off x="6624" y="14475"/>
                  <a:ext cx="283"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1" name="直接连接符 136"/>
                <p:cNvCxnSpPr/>
                <p:nvPr/>
              </p:nvCxnSpPr>
              <p:spPr>
                <a:xfrm>
                  <a:off x="6624" y="14691"/>
                  <a:ext cx="283"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2" name="直接连接符 137"/>
                <p:cNvCxnSpPr/>
                <p:nvPr/>
              </p:nvCxnSpPr>
              <p:spPr>
                <a:xfrm rot="16200000">
                  <a:off x="6423" y="14475"/>
                  <a:ext cx="432"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3" name="直接连接符 139"/>
                <p:cNvCxnSpPr/>
                <p:nvPr/>
              </p:nvCxnSpPr>
              <p:spPr>
                <a:xfrm>
                  <a:off x="6963" y="14259"/>
                  <a:ext cx="57"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4" name="直接连接符 140"/>
                <p:cNvCxnSpPr/>
                <p:nvPr/>
              </p:nvCxnSpPr>
              <p:spPr>
                <a:xfrm>
                  <a:off x="6963" y="14475"/>
                  <a:ext cx="57"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cxnSp>
              <p:nvCxnSpPr>
                <p:cNvPr id="325" name="直接连接符 141"/>
                <p:cNvCxnSpPr/>
                <p:nvPr/>
              </p:nvCxnSpPr>
              <p:spPr>
                <a:xfrm>
                  <a:off x="6963" y="14675"/>
                  <a:ext cx="57" cy="0"/>
                </a:xfrm>
                <a:prstGeom prst="line">
                  <a:avLst/>
                </a:prstGeom>
                <a:ln w="19050">
                  <a:solidFill>
                    <a:srgbClr val="118FFF"/>
                  </a:solidFill>
                </a:ln>
              </p:spPr>
              <p:style>
                <a:lnRef idx="1">
                  <a:schemeClr val="accent1"/>
                </a:lnRef>
                <a:fillRef idx="0">
                  <a:schemeClr val="accent1"/>
                </a:fillRef>
                <a:effectRef idx="0">
                  <a:schemeClr val="accent1"/>
                </a:effectRef>
                <a:fontRef idx="minor">
                  <a:schemeClr val="tx1"/>
                </a:fontRef>
              </p:style>
            </p:cxnSp>
          </p:grpSp>
          <p:sp>
            <p:nvSpPr>
              <p:cNvPr id="318" name="矩形 317"/>
              <p:cNvSpPr/>
              <p:nvPr/>
            </p:nvSpPr>
            <p:spPr>
              <a:xfrm>
                <a:off x="7342" y="13316"/>
                <a:ext cx="191" cy="120"/>
              </a:xfrm>
              <a:prstGeom prst="rect">
                <a:avLst/>
              </a:prstGeom>
              <a:solidFill>
                <a:srgbClr val="052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sp>
          <p:nvSpPr>
            <p:cNvPr id="293" name="右箭头 292"/>
            <p:cNvSpPr/>
            <p:nvPr/>
          </p:nvSpPr>
          <p:spPr>
            <a:xfrm>
              <a:off x="7560442" y="8605008"/>
              <a:ext cx="360045" cy="118745"/>
            </a:xfrm>
            <a:prstGeom prst="rightArrow">
              <a:avLst>
                <a:gd name="adj1" fmla="val 32085"/>
                <a:gd name="adj2" fmla="val 8197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94" name="肘形连接符 293"/>
            <p:cNvCxnSpPr>
              <a:stCxn id="345" idx="2"/>
              <a:endCxn id="326" idx="0"/>
            </p:cNvCxnSpPr>
            <p:nvPr/>
          </p:nvCxnSpPr>
          <p:spPr>
            <a:xfrm rot="5400000">
              <a:off x="10247274" y="5232096"/>
              <a:ext cx="1508700" cy="4935410"/>
            </a:xfrm>
            <a:prstGeom prst="bentConnector3">
              <a:avLst>
                <a:gd name="adj1" fmla="val 25891"/>
              </a:avLst>
            </a:prstGeom>
            <a:ln w="12700">
              <a:solidFill>
                <a:srgbClr val="118FF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5" name="肘形连接符 294"/>
            <p:cNvCxnSpPr>
              <a:stCxn id="345" idx="2"/>
              <a:endCxn id="342" idx="0"/>
            </p:cNvCxnSpPr>
            <p:nvPr/>
          </p:nvCxnSpPr>
          <p:spPr>
            <a:xfrm rot="5400000">
              <a:off x="11662854" y="5953727"/>
              <a:ext cx="814749" cy="2798199"/>
            </a:xfrm>
            <a:prstGeom prst="bentConnector3">
              <a:avLst>
                <a:gd name="adj1" fmla="val 50000"/>
              </a:avLst>
            </a:prstGeom>
            <a:ln w="12700">
              <a:solidFill>
                <a:srgbClr val="118FF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6" name="肘形连接符 295"/>
            <p:cNvCxnSpPr/>
            <p:nvPr/>
          </p:nvCxnSpPr>
          <p:spPr>
            <a:xfrm rot="5400000">
              <a:off x="12030834" y="7539713"/>
              <a:ext cx="428013" cy="3759"/>
            </a:xfrm>
            <a:prstGeom prst="bentConnector3">
              <a:avLst>
                <a:gd name="adj1" fmla="val 50000"/>
              </a:avLst>
            </a:prstGeom>
            <a:ln w="12700">
              <a:solidFill>
                <a:srgbClr val="118FF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7" name="肘形连接符 296"/>
            <p:cNvCxnSpPr/>
            <p:nvPr/>
          </p:nvCxnSpPr>
          <p:spPr>
            <a:xfrm rot="5400000">
              <a:off x="13781720" y="7609205"/>
              <a:ext cx="438156" cy="12700"/>
            </a:xfrm>
            <a:prstGeom prst="bentConnector3">
              <a:avLst>
                <a:gd name="adj1" fmla="val 50000"/>
              </a:avLst>
            </a:prstGeom>
            <a:ln w="12700">
              <a:solidFill>
                <a:srgbClr val="118FFF"/>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8" name="肘形连接符 297"/>
            <p:cNvCxnSpPr>
              <a:endCxn id="275" idx="0"/>
            </p:cNvCxnSpPr>
            <p:nvPr/>
          </p:nvCxnSpPr>
          <p:spPr>
            <a:xfrm>
              <a:off x="13143536" y="7340921"/>
              <a:ext cx="2549219" cy="367370"/>
            </a:xfrm>
            <a:prstGeom prst="bentConnector2">
              <a:avLst/>
            </a:prstGeom>
            <a:ln w="12700">
              <a:solidFill>
                <a:srgbClr val="118FFF"/>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99" name="文本框 298"/>
            <p:cNvSpPr txBox="1"/>
            <p:nvPr/>
          </p:nvSpPr>
          <p:spPr>
            <a:xfrm>
              <a:off x="10247901" y="9261977"/>
              <a:ext cx="847089" cy="251586"/>
            </a:xfrm>
            <a:prstGeom prst="rect">
              <a:avLst/>
            </a:prstGeom>
            <a:noFill/>
          </p:spPr>
          <p:txBody>
            <a:bodyPr wrap="square" rtlCol="0">
              <a:spAutoFit/>
            </a:bodyPr>
            <a:lstStyle/>
            <a:p>
              <a:pPr algn="ctr"/>
              <a:r>
                <a:rPr lang="en-US" altLang="zh-CN" sz="1050" dirty="0">
                  <a:latin typeface="微软雅黑" panose="020B0703020204020201" pitchFamily="34" charset="-122"/>
                  <a:ea typeface="微软雅黑" panose="020B0703020204020201" pitchFamily="34" charset="-122"/>
                </a:rPr>
                <a:t>service</a:t>
              </a:r>
              <a:endParaRPr lang="en-US" altLang="zh-CN" sz="1050" dirty="0">
                <a:latin typeface="微软雅黑" panose="020B0703020204020201" pitchFamily="34" charset="-122"/>
                <a:ea typeface="微软雅黑" panose="020B0703020204020201" pitchFamily="34" charset="-122"/>
              </a:endParaRPr>
            </a:p>
          </p:txBody>
        </p:sp>
        <p:cxnSp>
          <p:nvCxnSpPr>
            <p:cNvPr id="300" name="肘形连接符 299"/>
            <p:cNvCxnSpPr>
              <a:stCxn id="327" idx="3"/>
              <a:endCxn id="342" idx="1"/>
            </p:cNvCxnSpPr>
            <p:nvPr/>
          </p:nvCxnSpPr>
          <p:spPr>
            <a:xfrm flipV="1">
              <a:off x="9098638" y="7970447"/>
              <a:ext cx="970409" cy="634654"/>
            </a:xfrm>
            <a:prstGeom prst="bentConnector3">
              <a:avLst>
                <a:gd name="adj1" fmla="val 500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301" name="矩形 300"/>
            <p:cNvSpPr/>
            <p:nvPr/>
          </p:nvSpPr>
          <p:spPr>
            <a:xfrm>
              <a:off x="10196892" y="9106410"/>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2" name="矩形 301"/>
            <p:cNvSpPr/>
            <p:nvPr/>
          </p:nvSpPr>
          <p:spPr>
            <a:xfrm>
              <a:off x="10135257" y="9045307"/>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3" name="矩形 302"/>
            <p:cNvSpPr/>
            <p:nvPr/>
          </p:nvSpPr>
          <p:spPr>
            <a:xfrm>
              <a:off x="10067670" y="8979089"/>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service</a:t>
              </a:r>
              <a:endParaRPr lang="zh-CN" altLang="en-US" sz="1100" dirty="0"/>
            </a:p>
          </p:txBody>
        </p:sp>
        <p:sp>
          <p:nvSpPr>
            <p:cNvPr id="304" name="矩形 303"/>
            <p:cNvSpPr/>
            <p:nvPr/>
          </p:nvSpPr>
          <p:spPr>
            <a:xfrm>
              <a:off x="11865559" y="9112801"/>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5" name="矩形 304"/>
            <p:cNvSpPr/>
            <p:nvPr/>
          </p:nvSpPr>
          <p:spPr>
            <a:xfrm>
              <a:off x="11803924" y="9051698"/>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6" name="矩形 305"/>
            <p:cNvSpPr/>
            <p:nvPr/>
          </p:nvSpPr>
          <p:spPr>
            <a:xfrm>
              <a:off x="11736337" y="8985480"/>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service</a:t>
              </a:r>
              <a:endParaRPr lang="zh-CN" altLang="en-US" sz="1100" dirty="0"/>
            </a:p>
          </p:txBody>
        </p:sp>
        <p:sp>
          <p:nvSpPr>
            <p:cNvPr id="307" name="矩形 306"/>
            <p:cNvSpPr/>
            <p:nvPr/>
          </p:nvSpPr>
          <p:spPr>
            <a:xfrm>
              <a:off x="13534518" y="9121935"/>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8" name="矩形 307"/>
            <p:cNvSpPr/>
            <p:nvPr/>
          </p:nvSpPr>
          <p:spPr>
            <a:xfrm>
              <a:off x="13472883" y="9060832"/>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9" name="矩形 308"/>
            <p:cNvSpPr/>
            <p:nvPr/>
          </p:nvSpPr>
          <p:spPr>
            <a:xfrm>
              <a:off x="13405296" y="8994614"/>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service</a:t>
              </a:r>
              <a:endParaRPr lang="zh-CN" altLang="en-US" sz="1100" dirty="0"/>
            </a:p>
          </p:txBody>
        </p:sp>
        <p:sp>
          <p:nvSpPr>
            <p:cNvPr id="310" name="矩形 309"/>
            <p:cNvSpPr/>
            <p:nvPr/>
          </p:nvSpPr>
          <p:spPr>
            <a:xfrm>
              <a:off x="15219997" y="9111686"/>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1" name="矩形 310"/>
            <p:cNvSpPr/>
            <p:nvPr/>
          </p:nvSpPr>
          <p:spPr>
            <a:xfrm>
              <a:off x="15158362" y="9050583"/>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2" name="矩形 311"/>
            <p:cNvSpPr/>
            <p:nvPr/>
          </p:nvSpPr>
          <p:spPr>
            <a:xfrm>
              <a:off x="15090775" y="8984365"/>
              <a:ext cx="1133525" cy="518339"/>
            </a:xfrm>
            <a:prstGeom prst="rect">
              <a:avLst/>
            </a:prstGeom>
            <a:solidFill>
              <a:srgbClr val="118FFF"/>
            </a:solidFill>
            <a:ln>
              <a:solidFill>
                <a:schemeClr val="tx1">
                  <a:alpha val="5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service</a:t>
              </a:r>
              <a:endParaRPr lang="zh-CN" altLang="en-US" sz="1100" dirty="0"/>
            </a:p>
          </p:txBody>
        </p:sp>
        <p:sp>
          <p:nvSpPr>
            <p:cNvPr id="313" name="文本框 312"/>
            <p:cNvSpPr txBox="1"/>
            <p:nvPr/>
          </p:nvSpPr>
          <p:spPr>
            <a:xfrm>
              <a:off x="7030118" y="8773320"/>
              <a:ext cx="1097490" cy="335659"/>
            </a:xfrm>
            <a:prstGeom prst="rect">
              <a:avLst/>
            </a:prstGeom>
            <a:noFill/>
          </p:spPr>
          <p:txBody>
            <a:bodyPr wrap="square" rtlCol="0">
              <a:spAutoFit/>
            </a:bodyPr>
            <a:lstStyle/>
            <a:p>
              <a:r>
                <a:rPr kumimoji="1" lang="en-US" altLang="zh-CN" sz="1600" dirty="0"/>
                <a:t>CLB</a:t>
              </a:r>
              <a:endParaRPr kumimoji="1" lang="zh-CN" altLang="en-US" sz="1600" dirty="0"/>
            </a:p>
          </p:txBody>
        </p:sp>
        <p:sp>
          <p:nvSpPr>
            <p:cNvPr id="315" name="圆角右箭头 314"/>
            <p:cNvSpPr/>
            <p:nvPr/>
          </p:nvSpPr>
          <p:spPr>
            <a:xfrm>
              <a:off x="9602539" y="7921073"/>
              <a:ext cx="409175" cy="757117"/>
            </a:xfrm>
            <a:prstGeom prst="bentArrow">
              <a:avLst>
                <a:gd name="adj1" fmla="val 15490"/>
                <a:gd name="adj2" fmla="val 15330"/>
                <a:gd name="adj3" fmla="val 25000"/>
                <a:gd name="adj4"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grpSp>
      <p:sp>
        <p:nvSpPr>
          <p:cNvPr id="5" name="矩形 4"/>
          <p:cNvSpPr/>
          <p:nvPr/>
        </p:nvSpPr>
        <p:spPr>
          <a:xfrm>
            <a:off x="9717405" y="8326755"/>
            <a:ext cx="360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2257425" y="8021320"/>
            <a:ext cx="4185285" cy="704850"/>
            <a:chOff x="2243" y="13077"/>
            <a:chExt cx="6591" cy="1110"/>
          </a:xfrm>
        </p:grpSpPr>
        <p:sp>
          <p:nvSpPr>
            <p:cNvPr id="8" name="文本框 7"/>
            <p:cNvSpPr txBox="1"/>
            <p:nvPr/>
          </p:nvSpPr>
          <p:spPr>
            <a:xfrm>
              <a:off x="2946" y="13319"/>
              <a:ext cx="5888" cy="725"/>
            </a:xfrm>
            <a:prstGeom prst="rect">
              <a:avLst/>
            </a:prstGeom>
            <a:noFill/>
          </p:spPr>
          <p:txBody>
            <a:bodyPr wrap="none" rtlCol="0">
              <a:spAutoFit/>
            </a:bodyPr>
            <a:lstStyle/>
            <a:p>
              <a:r>
                <a:rPr lang="en-US" altLang="zh-CN" sz="2400">
                  <a:latin typeface="微软雅黑" panose="020B0703020204020201" pitchFamily="34" charset="-122"/>
                  <a:ea typeface="微软雅黑" panose="020B0703020204020201" pitchFamily="34" charset="-122"/>
                </a:rPr>
                <a:t>TKE Mesh based on lstio</a:t>
              </a:r>
              <a:endParaRPr lang="en-US" altLang="zh-CN" sz="2400">
                <a:latin typeface="微软雅黑" panose="020B0703020204020201" pitchFamily="34" charset="-122"/>
                <a:ea typeface="微软雅黑" panose="020B0703020204020201" pitchFamily="34" charset="-122"/>
              </a:endParaRPr>
            </a:p>
          </p:txBody>
        </p:sp>
        <p:pic>
          <p:nvPicPr>
            <p:cNvPr id="9" name="图片 8" descr="111"/>
            <p:cNvPicPr>
              <a:picLocks noChangeAspect="1"/>
            </p:cNvPicPr>
            <p:nvPr/>
          </p:nvPicPr>
          <p:blipFill>
            <a:blip r:embed="rId4"/>
            <a:stretch>
              <a:fillRect/>
            </a:stretch>
          </p:blipFill>
          <p:spPr>
            <a:xfrm>
              <a:off x="2243" y="13077"/>
              <a:ext cx="749" cy="1111"/>
            </a:xfrm>
            <a:prstGeom prst="rect">
              <a:avLst/>
            </a:prstGeom>
          </p:spPr>
        </p:pic>
      </p:grpSp>
      <p:pic>
        <p:nvPicPr>
          <p:cNvPr id="11" name="图形 2"/>
          <p:cNvPicPr>
            <a:picLocks noChangeAspect="1"/>
          </p:cNvPicPr>
          <p:nvPr/>
        </p:nvPicPr>
        <p:blipFill>
          <a:blip r:embed="rId5">
            <a:extLst>
              <a:ext uri="{96DAC541-7B7A-43D3-8B79-37D633B846F1}">
                <asvg:svgBlip xmlns:asvg="http://schemas.microsoft.com/office/drawing/2016/SVG/main" r:embed="rId2"/>
              </a:ext>
            </a:extLst>
          </a:blip>
          <a:stretch>
            <a:fillRect/>
          </a:stretch>
        </p:blipFill>
        <p:spPr>
          <a:xfrm>
            <a:off x="1253046" y="2338079"/>
            <a:ext cx="2305685" cy="2305685"/>
          </a:xfrm>
          <a:prstGeom prst="rect">
            <a:avLst/>
          </a:prstGeom>
        </p:spPr>
      </p:pic>
      <p:sp>
        <p:nvSpPr>
          <p:cNvPr id="12" name="文本框 1"/>
          <p:cNvSpPr txBox="1"/>
          <p:nvPr/>
        </p:nvSpPr>
        <p:spPr>
          <a:xfrm>
            <a:off x="3570796" y="3198504"/>
            <a:ext cx="2820035" cy="584835"/>
          </a:xfrm>
          <a:prstGeom prst="rect">
            <a:avLst/>
          </a:prstGeom>
          <a:ln w="12700">
            <a:miter lim="400000"/>
          </a:ln>
        </p:spPr>
        <p:style>
          <a:lnRef idx="0">
            <a:scrgbClr r="0" g="0" b="0"/>
          </a:lnRef>
          <a:fillRef idx="0">
            <a:scrgbClr r="0" g="0" b="0"/>
          </a:fillRef>
          <a:effectRef idx="0">
            <a:scrgbClr r="0" g="0" b="0"/>
          </a:effectRef>
          <a:fontRef idx="major"/>
        </p:style>
        <p:txBody>
          <a:bodyPr wrap="square" lIns="15160" tIns="15160" rIns="15160" bIns="1516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altLang="zh-CN" b="1" dirty="0">
                <a:solidFill>
                  <a:srgbClr val="28AFFF"/>
                </a:solidFill>
                <a:latin typeface="TencentSans W3" panose="020C04030202040F0204" pitchFamily="34" charset="-122"/>
                <a:ea typeface="TencentSans W3" panose="020C04030202040F0204" pitchFamily="34" charset="-122"/>
              </a:rPr>
              <a:t>TKE Mesh</a:t>
            </a:r>
            <a:endParaRPr lang="en-US" altLang="zh-CN" b="1" dirty="0">
              <a:solidFill>
                <a:srgbClr val="28AFFF"/>
              </a:solidFill>
              <a:latin typeface="TencentSans W3" panose="020C04030202040F0204" pitchFamily="34" charset="-122"/>
              <a:ea typeface="TencentSans W3" panose="020C04030202040F0204" pitchFamily="3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616857" y="549480"/>
            <a:ext cx="12579272" cy="583565"/>
          </a:xfrm>
          <a:prstGeom prst="rect">
            <a:avLst/>
          </a:prstGeom>
          <a:noFill/>
        </p:spPr>
        <p:txBody>
          <a:bodyPr wrap="square" rtlCol="0">
            <a:spAutoFit/>
          </a:bodyPr>
          <a:lstStyle/>
          <a:p>
            <a:pPr defTabSz="1372235"/>
            <a:endParaRPr lang="en-US" altLang="zh-CN" sz="3200" b="1" dirty="0">
              <a:solidFill>
                <a:srgbClr val="FF0000"/>
              </a:solidFill>
              <a:latin typeface="微软雅黑 Light" panose="020B0502040204020203" charset="-122"/>
              <a:ea typeface="微软雅黑 Light" panose="020B0502040204020203" charset="-122"/>
              <a:cs typeface="微软雅黑 Light" panose="020B0502040204020203" charset="-122"/>
              <a:sym typeface="+mn-lt"/>
            </a:endParaRPr>
          </a:p>
        </p:txBody>
      </p:sp>
      <p:grpSp>
        <p:nvGrpSpPr>
          <p:cNvPr id="6" name="组合 5"/>
          <p:cNvGrpSpPr/>
          <p:nvPr/>
        </p:nvGrpSpPr>
        <p:grpSpPr>
          <a:xfrm>
            <a:off x="2136775" y="3052445"/>
            <a:ext cx="14014450" cy="4191635"/>
            <a:chOff x="2765" y="5508"/>
            <a:chExt cx="22070" cy="6601"/>
          </a:xfrm>
        </p:grpSpPr>
        <p:pic>
          <p:nvPicPr>
            <p:cNvPr id="20" name="图片 19"/>
            <p:cNvPicPr>
              <a:picLocks noChangeAspect="1"/>
            </p:cNvPicPr>
            <p:nvPr/>
          </p:nvPicPr>
          <p:blipFill>
            <a:blip r:embed="rId1">
              <a:extLst>
                <a:ext uri="{BEBA8EAE-BF5A-486C-A8C5-ECC9F3942E4B}">
                  <a14:imgProps xmlns:a14="http://schemas.microsoft.com/office/drawing/2010/main">
                    <a14:imgLayer r:embed="rId2">
                      <a14:imgEffect>
                        <a14:brightnessContrast contrast="40000"/>
                      </a14:imgEffect>
                      <a14:imgEffect>
                        <a14:sharpenSoften amount="50000"/>
                      </a14:imgEffect>
                    </a14:imgLayer>
                  </a14:imgProps>
                </a:ext>
              </a:extLst>
            </a:blip>
            <a:stretch>
              <a:fillRect/>
            </a:stretch>
          </p:blipFill>
          <p:spPr>
            <a:xfrm>
              <a:off x="2765" y="5508"/>
              <a:ext cx="6840" cy="6601"/>
            </a:xfrm>
            <a:prstGeom prst="rect">
              <a:avLst/>
            </a:prstGeom>
          </p:spPr>
        </p:pic>
        <p:grpSp>
          <p:nvGrpSpPr>
            <p:cNvPr id="5" name="组合 4"/>
            <p:cNvGrpSpPr/>
            <p:nvPr/>
          </p:nvGrpSpPr>
          <p:grpSpPr>
            <a:xfrm>
              <a:off x="12141" y="5778"/>
              <a:ext cx="12694" cy="6065"/>
              <a:chOff x="13660" y="5222"/>
              <a:chExt cx="12694" cy="6065"/>
            </a:xfrm>
          </p:grpSpPr>
          <p:sp>
            <p:nvSpPr>
              <p:cNvPr id="18" name="文本框 17"/>
              <p:cNvSpPr txBox="1"/>
              <p:nvPr/>
            </p:nvSpPr>
            <p:spPr>
              <a:xfrm>
                <a:off x="13660" y="5222"/>
                <a:ext cx="12359" cy="1307"/>
              </a:xfrm>
              <a:prstGeom prst="rect">
                <a:avLst/>
              </a:prstGeom>
              <a:noFill/>
            </p:spPr>
            <p:txBody>
              <a:bodyPr wrap="square" rtlCol="0">
                <a:spAutoFit/>
              </a:bodyPr>
              <a:lstStyle/>
              <a:p>
                <a:pPr algn="ctr">
                  <a:lnSpc>
                    <a:spcPct val="100000"/>
                  </a:lnSpc>
                </a:pPr>
                <a:r>
                  <a:rPr lang="en-US" altLang="zh-CN" sz="4800" b="1" dirty="0">
                    <a:solidFill>
                      <a:srgbClr val="118FFF"/>
                    </a:solidFill>
                    <a:latin typeface="微软雅黑" panose="020B0703020204020201" pitchFamily="34" charset="-122"/>
                    <a:ea typeface="微软雅黑" panose="020B0703020204020201" pitchFamily="34" charset="-122"/>
                  </a:rPr>
                  <a:t>Tencent Serverless</a:t>
                </a:r>
                <a:r>
                  <a:rPr lang="zh-CN" altLang="en-US" sz="4800" b="1" dirty="0">
                    <a:solidFill>
                      <a:srgbClr val="118FFF"/>
                    </a:solidFill>
                    <a:latin typeface="微软雅黑" panose="020B0703020204020201" pitchFamily="34" charset="-122"/>
                    <a:ea typeface="微软雅黑" panose="020B0703020204020201" pitchFamily="34" charset="-122"/>
                  </a:rPr>
                  <a:t> </a:t>
                </a:r>
                <a:r>
                  <a:rPr lang="en-US" altLang="zh-CN" sz="4800" b="1" dirty="0">
                    <a:solidFill>
                      <a:srgbClr val="118FFF"/>
                    </a:solidFill>
                    <a:latin typeface="微软雅黑" panose="020B0703020204020201" pitchFamily="34" charset="-122"/>
                    <a:ea typeface="微软雅黑" panose="020B0703020204020201" pitchFamily="34" charset="-122"/>
                  </a:rPr>
                  <a:t>2.0</a:t>
                </a:r>
                <a:endParaRPr lang="en-US" altLang="zh-CN" sz="4800" b="1" dirty="0">
                  <a:solidFill>
                    <a:srgbClr val="118FFF"/>
                  </a:solidFill>
                  <a:latin typeface="微软雅黑" panose="020B0703020204020201" pitchFamily="34" charset="-122"/>
                  <a:ea typeface="微软雅黑" panose="020B0703020204020201" pitchFamily="34" charset="-122"/>
                </a:endParaRPr>
              </a:p>
            </p:txBody>
          </p:sp>
          <p:sp>
            <p:nvSpPr>
              <p:cNvPr id="4" name="文本框 3"/>
              <p:cNvSpPr txBox="1"/>
              <p:nvPr/>
            </p:nvSpPr>
            <p:spPr>
              <a:xfrm>
                <a:off x="13660" y="7072"/>
                <a:ext cx="12694" cy="421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更简单的开发体验：</a:t>
                </a:r>
                <a:r>
                  <a:rPr lang="en-US" altLang="zh-CN" sz="2800" dirty="0">
                    <a:latin typeface="微软雅黑" panose="020B0703020204020201" pitchFamily="34" charset="-122"/>
                    <a:ea typeface="微软雅黑" panose="020B0703020204020201" pitchFamily="34" charset="-122"/>
                    <a:cs typeface="微软雅黑" panose="020B0703020204020201" pitchFamily="34" charset="-122"/>
                    <a:sym typeface="+mn-ea"/>
                  </a:rPr>
                  <a:t>HTTP</a:t>
                </a: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 </a:t>
                </a:r>
                <a:r>
                  <a:rPr lang="en-US" altLang="zh-CN" sz="2800" dirty="0">
                    <a:latin typeface="微软雅黑" panose="020B0703020204020201" pitchFamily="34" charset="-122"/>
                    <a:ea typeface="微软雅黑" panose="020B0703020204020201" pitchFamily="34" charset="-122"/>
                    <a:cs typeface="微软雅黑" panose="020B0703020204020201" pitchFamily="34" charset="-122"/>
                    <a:sym typeface="+mn-ea"/>
                  </a:rPr>
                  <a:t>Function</a:t>
                </a:r>
                <a:endParaRPr lang="en-US" altLang="zh-CN" sz="2800" dirty="0">
                  <a:latin typeface="微软雅黑" panose="020B0703020204020201" pitchFamily="34" charset="-122"/>
                  <a:ea typeface="微软雅黑" panose="020B0703020204020201" pitchFamily="34" charset="-122"/>
                  <a:cs typeface="微软雅黑" panose="020B0703020204020201" pitchFamily="34" charset="-122"/>
                </a:endParaRPr>
              </a:p>
              <a:p>
                <a:pPr marL="571500" indent="-571500">
                  <a:lnSpc>
                    <a:spcPct val="150000"/>
                  </a:lnSpc>
                  <a:buFont typeface="Arial" panose="020B0604020202020204" pitchFamily="34" charset="0"/>
                  <a:buChar char="•"/>
                </a:pP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核心业务框架快速迁移</a:t>
                </a:r>
                <a:endParaRPr lang="en-US" altLang="zh-CN" sz="2800" dirty="0">
                  <a:latin typeface="微软雅黑" panose="020B0703020204020201" pitchFamily="34" charset="-122"/>
                  <a:ea typeface="微软雅黑" panose="020B0703020204020201" pitchFamily="34" charset="-122"/>
                  <a:cs typeface="微软雅黑" panose="020B0703020204020201" pitchFamily="34" charset="-122"/>
                </a:endParaRPr>
              </a:p>
              <a:p>
                <a:pPr marL="571500" indent="-571500">
                  <a:lnSpc>
                    <a:spcPct val="150000"/>
                  </a:lnSpc>
                  <a:buFont typeface="Arial" panose="020B0604020202020204" pitchFamily="34" charset="0"/>
                  <a:buChar char="•"/>
                </a:pPr>
                <a:r>
                  <a:rPr lang="en-US" altLang="zh-CN" sz="2800" dirty="0">
                    <a:latin typeface="微软雅黑" panose="020B0703020204020201" pitchFamily="34" charset="-122"/>
                    <a:ea typeface="微软雅黑" panose="020B0703020204020201" pitchFamily="34" charset="-122"/>
                    <a:cs typeface="微软雅黑" panose="020B0703020204020201" pitchFamily="34" charset="-122"/>
                    <a:sym typeface="+mn-ea"/>
                  </a:rPr>
                  <a:t>Low</a:t>
                </a: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 </a:t>
                </a:r>
                <a:r>
                  <a:rPr lang="en-US" altLang="zh-CN" sz="2800" dirty="0">
                    <a:latin typeface="微软雅黑" panose="020B0703020204020201" pitchFamily="34" charset="-122"/>
                    <a:ea typeface="微软雅黑" panose="020B0703020204020201" pitchFamily="34" charset="-122"/>
                    <a:cs typeface="微软雅黑" panose="020B0703020204020201" pitchFamily="34" charset="-122"/>
                    <a:sym typeface="+mn-ea"/>
                  </a:rPr>
                  <a:t>Latency</a:t>
                </a: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 ，不限制运行时长</a:t>
                </a:r>
                <a:endParaRPr lang="en-US" altLang="zh-CN" sz="2800" dirty="0">
                  <a:latin typeface="微软雅黑" panose="020B0703020204020201" pitchFamily="34" charset="-122"/>
                  <a:ea typeface="微软雅黑" panose="020B0703020204020201" pitchFamily="34" charset="-122"/>
                  <a:cs typeface="微软雅黑" panose="020B0703020204020201" pitchFamily="34" charset="-122"/>
                </a:endParaRPr>
              </a:p>
              <a:p>
                <a:pPr marL="571500" indent="-571500">
                  <a:lnSpc>
                    <a:spcPct val="150000"/>
                  </a:lnSpc>
                  <a:buFont typeface="Arial" panose="020B0604020202020204" pitchFamily="34" charset="0"/>
                  <a:buChar char="•"/>
                </a:pP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提供完整的开发、调试、</a:t>
                </a:r>
                <a:r>
                  <a:rPr lang="en-US" altLang="zh-CN" sz="2800" dirty="0">
                    <a:latin typeface="微软雅黑" panose="020B0703020204020201" pitchFamily="34" charset="-122"/>
                    <a:ea typeface="微软雅黑" panose="020B0703020204020201" pitchFamily="34" charset="-122"/>
                    <a:cs typeface="微软雅黑" panose="020B0703020204020201" pitchFamily="34" charset="-122"/>
                    <a:sym typeface="+mn-ea"/>
                  </a:rPr>
                  <a:t>DevOps</a:t>
                </a:r>
                <a:r>
                  <a:rPr lang="zh-CN" altLang="en-US" sz="2800" dirty="0">
                    <a:latin typeface="微软雅黑" panose="020B0703020204020201" pitchFamily="34" charset="-122"/>
                    <a:ea typeface="微软雅黑" panose="020B0703020204020201" pitchFamily="34" charset="-122"/>
                    <a:cs typeface="微软雅黑" panose="020B0703020204020201" pitchFamily="34" charset="-122"/>
                    <a:sym typeface="+mn-ea"/>
                  </a:rPr>
                  <a:t>、监控工具</a:t>
                </a:r>
                <a:endParaRPr lang="zh-CN" altLang="en-US" sz="2800" dirty="0">
                  <a:latin typeface="微软雅黑" panose="020B0703020204020201" pitchFamily="34" charset="-122"/>
                  <a:ea typeface="微软雅黑" panose="020B0703020204020201" pitchFamily="34" charset="-122"/>
                  <a:cs typeface="微软雅黑" panose="020B0703020204020201" pitchFamily="34" charset="-122"/>
                </a:endParaRPr>
              </a:p>
            </p:txBody>
          </p:sp>
        </p:grpSp>
      </p:grpSp>
      <p:sp>
        <p:nvSpPr>
          <p:cNvPr id="7" name="文本框 6"/>
          <p:cNvSpPr txBox="1"/>
          <p:nvPr/>
        </p:nvSpPr>
        <p:spPr>
          <a:xfrm>
            <a:off x="1521460" y="624205"/>
            <a:ext cx="10542905" cy="583565"/>
          </a:xfrm>
          <a:prstGeom prst="rect">
            <a:avLst/>
          </a:prstGeom>
          <a:noFill/>
        </p:spPr>
        <p:txBody>
          <a:bodyPr wrap="square" rtlCol="0">
            <a:spAutoFit/>
          </a:bodyPr>
          <a:lstStyle/>
          <a:p>
            <a:pPr lvl="0" defTabSz="1372235" eaLnBrk="1" hangingPunct="1"/>
            <a:r>
              <a:rPr lang="zh-CN" altLang="en-US" sz="3200" dirty="0">
                <a:latin typeface="微软雅黑 Light" panose="020B0502040204020203" charset="-122"/>
                <a:ea typeface="微软雅黑 Light" panose="020B0502040204020203" charset="-122"/>
                <a:sym typeface="+mn-ea"/>
              </a:rPr>
              <a:t>下一代 </a:t>
            </a:r>
            <a:r>
              <a:rPr lang="en-US" altLang="zh-CN" sz="3200" dirty="0">
                <a:latin typeface="微软雅黑 Light" panose="020B0502040204020203" charset="-122"/>
                <a:ea typeface="微软雅黑 Light" panose="020B0502040204020203" charset="-122"/>
                <a:sym typeface="+mn-ea"/>
              </a:rPr>
              <a:t>Serverless </a:t>
            </a:r>
            <a:r>
              <a:rPr lang="zh-CN" altLang="en-US" sz="3200" dirty="0">
                <a:latin typeface="微软雅黑 Light" panose="020B0502040204020203" charset="-122"/>
                <a:ea typeface="微软雅黑 Light" panose="020B0502040204020203" charset="-122"/>
                <a:sym typeface="+mn-ea"/>
              </a:rPr>
              <a:t>的发展形态</a:t>
            </a:r>
            <a:r>
              <a:rPr lang="en-US" altLang="zh-CN" sz="3200" dirty="0">
                <a:latin typeface="微软雅黑 Light" panose="020B0502040204020203" charset="-122"/>
                <a:ea typeface="微软雅黑 Light" panose="020B0502040204020203" charset="-122"/>
                <a:sym typeface="+mn-ea"/>
              </a:rPr>
              <a:t>·</a:t>
            </a:r>
            <a:endParaRPr lang="en-US" altLang="zh-CN" sz="3200" dirty="0">
              <a:latin typeface="微软雅黑 Light" panose="020B0502040204020203" charset="-122"/>
              <a:ea typeface="微软雅黑 Light" panose="020B0502040204020203" charset="-122"/>
              <a:cs typeface="微软雅黑 Light" panose="020B0502040204020203" charset="-122"/>
              <a:sym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1"/>
          <a:stretch>
            <a:fillRect/>
          </a:stretch>
        </p:blipFill>
        <p:spPr>
          <a:xfrm>
            <a:off x="1516948" y="3573798"/>
            <a:ext cx="15254105" cy="5868000"/>
          </a:xfrm>
          <a:prstGeom prst="roundRect">
            <a:avLst>
              <a:gd name="adj" fmla="val 8084"/>
            </a:avLst>
          </a:prstGeom>
        </p:spPr>
      </p:pic>
      <p:sp>
        <p:nvSpPr>
          <p:cNvPr id="7" name="文本框 6"/>
          <p:cNvSpPr txBox="1"/>
          <p:nvPr/>
        </p:nvSpPr>
        <p:spPr>
          <a:xfrm>
            <a:off x="1521460" y="624205"/>
            <a:ext cx="10542905" cy="583565"/>
          </a:xfrm>
          <a:prstGeom prst="rect">
            <a:avLst/>
          </a:prstGeom>
          <a:noFill/>
        </p:spPr>
        <p:txBody>
          <a:bodyPr wrap="square" rtlCol="0">
            <a:spAutoFit/>
          </a:bodyPr>
          <a:lstStyle/>
          <a:p>
            <a:pPr defTabSz="1372235"/>
            <a:r>
              <a:rPr lang="zh-CN" altLang="en-US" sz="3200" dirty="0">
                <a:latin typeface="微软雅黑 Light" panose="020B0502040204020203" charset="-122"/>
                <a:ea typeface="微软雅黑 Light" panose="020B0502040204020203" charset="-122"/>
                <a:sym typeface="+mn-ea"/>
              </a:rPr>
              <a:t>微信 </a:t>
            </a:r>
            <a:r>
              <a:rPr lang="en-US" altLang="zh-CN" sz="3200" dirty="0">
                <a:latin typeface="微软雅黑 Light" panose="020B0502040204020203" charset="-122"/>
                <a:ea typeface="微软雅黑 Light" panose="020B0502040204020203" charset="-122"/>
                <a:sym typeface="+mn-ea"/>
              </a:rPr>
              <a:t>&amp; Serverless</a:t>
            </a:r>
            <a:endParaRPr lang="en-US" altLang="zh-CN" sz="3200" dirty="0">
              <a:latin typeface="微软雅黑 Light" panose="020B0502040204020203" charset="-122"/>
              <a:ea typeface="微软雅黑 Light" panose="020B0502040204020203" charset="-122"/>
              <a:cs typeface="微软雅黑 Light" panose="020B0502040204020203" charset="-122"/>
              <a:sym typeface="+mn-lt"/>
            </a:endParaRPr>
          </a:p>
        </p:txBody>
      </p:sp>
      <p:grpSp>
        <p:nvGrpSpPr>
          <p:cNvPr id="12" name="组合 11"/>
          <p:cNvGrpSpPr/>
          <p:nvPr/>
        </p:nvGrpSpPr>
        <p:grpSpPr>
          <a:xfrm>
            <a:off x="6093778" y="1787525"/>
            <a:ext cx="6100445" cy="1310640"/>
            <a:chOff x="9770" y="2592"/>
            <a:chExt cx="9607" cy="2064"/>
          </a:xfrm>
        </p:grpSpPr>
        <p:sp>
          <p:nvSpPr>
            <p:cNvPr id="8" name="矩形 7"/>
            <p:cNvSpPr/>
            <p:nvPr/>
          </p:nvSpPr>
          <p:spPr>
            <a:xfrm>
              <a:off x="9770" y="2592"/>
              <a:ext cx="3483" cy="2064"/>
            </a:xfrm>
            <a:prstGeom prst="rect">
              <a:avLst/>
            </a:prstGeom>
            <a:noFill/>
            <a:ln w="12700" cmpd="sng">
              <a:solidFill>
                <a:srgbClr val="118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WX-logo-140805"/>
            <p:cNvPicPr>
              <a:picLocks noChangeAspect="1"/>
            </p:cNvPicPr>
            <p:nvPr/>
          </p:nvPicPr>
          <p:blipFill>
            <a:blip r:embed="rId2"/>
            <a:stretch>
              <a:fillRect/>
            </a:stretch>
          </p:blipFill>
          <p:spPr>
            <a:xfrm>
              <a:off x="16722" y="2858"/>
              <a:ext cx="1828" cy="1531"/>
            </a:xfrm>
            <a:prstGeom prst="rect">
              <a:avLst/>
            </a:prstGeom>
          </p:spPr>
        </p:pic>
        <p:pic>
          <p:nvPicPr>
            <p:cNvPr id="6" name="图片 5" descr="03_tcloud_symbol"/>
            <p:cNvPicPr>
              <a:picLocks noChangeAspect="1"/>
            </p:cNvPicPr>
            <p:nvPr/>
          </p:nvPicPr>
          <p:blipFill>
            <a:blip r:embed="rId3"/>
            <a:stretch>
              <a:fillRect/>
            </a:stretch>
          </p:blipFill>
          <p:spPr>
            <a:xfrm>
              <a:off x="10450" y="2858"/>
              <a:ext cx="2123" cy="1531"/>
            </a:xfrm>
            <a:prstGeom prst="rect">
              <a:avLst/>
            </a:prstGeom>
          </p:spPr>
        </p:pic>
        <p:sp>
          <p:nvSpPr>
            <p:cNvPr id="9" name="矩形 8"/>
            <p:cNvSpPr/>
            <p:nvPr/>
          </p:nvSpPr>
          <p:spPr>
            <a:xfrm>
              <a:off x="15895" y="2592"/>
              <a:ext cx="3483" cy="2064"/>
            </a:xfrm>
            <a:prstGeom prst="rect">
              <a:avLst/>
            </a:prstGeom>
            <a:noFill/>
            <a:ln w="12700" cmpd="sng">
              <a:solidFill>
                <a:srgbClr val="118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十字形 9"/>
            <p:cNvSpPr/>
            <p:nvPr/>
          </p:nvSpPr>
          <p:spPr>
            <a:xfrm>
              <a:off x="14284" y="3334"/>
              <a:ext cx="580" cy="580"/>
            </a:xfrm>
            <a:prstGeom prst="plus">
              <a:avLst>
                <a:gd name="adj" fmla="val 40635"/>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1785620" y="8621395"/>
            <a:ext cx="1800225" cy="694690"/>
          </a:xfrm>
          <a:prstGeom prst="rect">
            <a:avLst/>
          </a:prstGeom>
          <a:solidFill>
            <a:srgbClr val="1F6F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4954885" y="2451100"/>
            <a:ext cx="2271395" cy="6738620"/>
            <a:chOff x="22539" y="4091"/>
            <a:chExt cx="3577" cy="10612"/>
          </a:xfrm>
        </p:grpSpPr>
        <p:grpSp>
          <p:nvGrpSpPr>
            <p:cNvPr id="22" name="组合 21"/>
            <p:cNvGrpSpPr/>
            <p:nvPr/>
          </p:nvGrpSpPr>
          <p:grpSpPr>
            <a:xfrm>
              <a:off x="22539" y="6309"/>
              <a:ext cx="3574" cy="1960"/>
              <a:chOff x="22539" y="6309"/>
              <a:chExt cx="3574" cy="1960"/>
            </a:xfrm>
          </p:grpSpPr>
          <p:sp>
            <p:nvSpPr>
              <p:cNvPr id="4" name="矩形 3"/>
              <p:cNvSpPr/>
              <p:nvPr/>
            </p:nvSpPr>
            <p:spPr>
              <a:xfrm>
                <a:off x="22539" y="6309"/>
                <a:ext cx="3575" cy="1960"/>
              </a:xfrm>
              <a:prstGeom prst="rect">
                <a:avLst/>
              </a:prstGeom>
              <a:solidFill>
                <a:schemeClr val="tx1"/>
              </a:solidFill>
              <a:ln>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像" descr="图像"/>
              <p:cNvPicPr>
                <a:picLocks noChangeAspect="1"/>
              </p:cNvPicPr>
              <p:nvPr/>
            </p:nvPicPr>
            <p:blipFill>
              <a:blip r:embed="rId1"/>
              <a:stretch>
                <a:fillRect/>
              </a:stretch>
            </p:blipFill>
            <p:spPr>
              <a:xfrm>
                <a:off x="23105" y="6536"/>
                <a:ext cx="2592" cy="1506"/>
              </a:xfrm>
              <a:prstGeom prst="rect">
                <a:avLst/>
              </a:prstGeom>
              <a:ln w="3175">
                <a:miter lim="400000"/>
                <a:headEnd/>
                <a:tailEnd/>
              </a:ln>
            </p:spPr>
          </p:pic>
        </p:grpSp>
        <p:grpSp>
          <p:nvGrpSpPr>
            <p:cNvPr id="23" name="组合 22"/>
            <p:cNvGrpSpPr/>
            <p:nvPr/>
          </p:nvGrpSpPr>
          <p:grpSpPr>
            <a:xfrm>
              <a:off x="22541" y="4091"/>
              <a:ext cx="3574" cy="1960"/>
              <a:chOff x="22541" y="4091"/>
              <a:chExt cx="3574" cy="1960"/>
            </a:xfrm>
          </p:grpSpPr>
          <p:sp>
            <p:nvSpPr>
              <p:cNvPr id="3" name="矩形 2"/>
              <p:cNvSpPr/>
              <p:nvPr/>
            </p:nvSpPr>
            <p:spPr>
              <a:xfrm>
                <a:off x="22541" y="4091"/>
                <a:ext cx="3575" cy="1960"/>
              </a:xfrm>
              <a:prstGeom prst="rect">
                <a:avLst/>
              </a:prstGeom>
              <a:solidFill>
                <a:schemeClr val="tx1"/>
              </a:solidFill>
              <a:ln>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像" descr="图像"/>
              <p:cNvPicPr>
                <a:picLocks noChangeAspect="1"/>
              </p:cNvPicPr>
              <p:nvPr/>
            </p:nvPicPr>
            <p:blipFill>
              <a:blip r:embed="rId2"/>
              <a:stretch>
                <a:fillRect/>
              </a:stretch>
            </p:blipFill>
            <p:spPr>
              <a:xfrm>
                <a:off x="23105" y="4312"/>
                <a:ext cx="2448" cy="1644"/>
              </a:xfrm>
              <a:prstGeom prst="rect">
                <a:avLst/>
              </a:prstGeom>
              <a:ln w="3175">
                <a:miter lim="400000"/>
                <a:headEnd/>
                <a:tailEnd/>
              </a:ln>
            </p:spPr>
          </p:pic>
        </p:grpSp>
        <p:grpSp>
          <p:nvGrpSpPr>
            <p:cNvPr id="21" name="组合 20"/>
            <p:cNvGrpSpPr/>
            <p:nvPr/>
          </p:nvGrpSpPr>
          <p:grpSpPr>
            <a:xfrm>
              <a:off x="22542" y="8445"/>
              <a:ext cx="3574" cy="1960"/>
              <a:chOff x="22542" y="8445"/>
              <a:chExt cx="3574" cy="1960"/>
            </a:xfrm>
          </p:grpSpPr>
          <p:sp>
            <p:nvSpPr>
              <p:cNvPr id="5" name="矩形 4"/>
              <p:cNvSpPr/>
              <p:nvPr/>
            </p:nvSpPr>
            <p:spPr>
              <a:xfrm>
                <a:off x="22542" y="8445"/>
                <a:ext cx="3575" cy="1960"/>
              </a:xfrm>
              <a:prstGeom prst="rect">
                <a:avLst/>
              </a:prstGeom>
              <a:solidFill>
                <a:schemeClr val="tx1"/>
              </a:solidFill>
              <a:ln>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像" descr="图像"/>
              <p:cNvPicPr>
                <a:picLocks noChangeAspect="1"/>
              </p:cNvPicPr>
              <p:nvPr/>
            </p:nvPicPr>
            <p:blipFill>
              <a:blip r:embed="rId3"/>
              <a:stretch>
                <a:fillRect/>
              </a:stretch>
            </p:blipFill>
            <p:spPr>
              <a:xfrm>
                <a:off x="23105" y="8685"/>
                <a:ext cx="2443" cy="1480"/>
              </a:xfrm>
              <a:prstGeom prst="rect">
                <a:avLst/>
              </a:prstGeom>
              <a:ln w="3175">
                <a:miter lim="400000"/>
                <a:headEnd/>
                <a:tailEnd/>
              </a:ln>
            </p:spPr>
          </p:pic>
        </p:grpSp>
        <p:grpSp>
          <p:nvGrpSpPr>
            <p:cNvPr id="19" name="组合 18"/>
            <p:cNvGrpSpPr/>
            <p:nvPr/>
          </p:nvGrpSpPr>
          <p:grpSpPr>
            <a:xfrm>
              <a:off x="22539" y="12743"/>
              <a:ext cx="3574" cy="1960"/>
              <a:chOff x="22539" y="12743"/>
              <a:chExt cx="3574" cy="1960"/>
            </a:xfrm>
          </p:grpSpPr>
          <p:sp>
            <p:nvSpPr>
              <p:cNvPr id="7" name="矩形 6"/>
              <p:cNvSpPr/>
              <p:nvPr/>
            </p:nvSpPr>
            <p:spPr>
              <a:xfrm>
                <a:off x="22539" y="12743"/>
                <a:ext cx="3575" cy="1960"/>
              </a:xfrm>
              <a:prstGeom prst="rect">
                <a:avLst/>
              </a:prstGeom>
              <a:solidFill>
                <a:schemeClr val="tx1"/>
              </a:solidFill>
              <a:ln>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像" descr="图像"/>
              <p:cNvPicPr>
                <a:picLocks noChangeAspect="1"/>
              </p:cNvPicPr>
              <p:nvPr/>
            </p:nvPicPr>
            <p:blipFill>
              <a:blip r:embed="rId4"/>
              <a:stretch>
                <a:fillRect/>
              </a:stretch>
            </p:blipFill>
            <p:spPr>
              <a:xfrm>
                <a:off x="23105" y="12957"/>
                <a:ext cx="2443" cy="1531"/>
              </a:xfrm>
              <a:prstGeom prst="rect">
                <a:avLst/>
              </a:prstGeom>
              <a:ln w="3175">
                <a:miter lim="400000"/>
                <a:headEnd/>
                <a:tailEnd/>
              </a:ln>
            </p:spPr>
          </p:pic>
        </p:grpSp>
        <p:grpSp>
          <p:nvGrpSpPr>
            <p:cNvPr id="20" name="组合 19"/>
            <p:cNvGrpSpPr/>
            <p:nvPr/>
          </p:nvGrpSpPr>
          <p:grpSpPr>
            <a:xfrm>
              <a:off x="22539" y="10581"/>
              <a:ext cx="3574" cy="1960"/>
              <a:chOff x="22539" y="10581"/>
              <a:chExt cx="3574" cy="1960"/>
            </a:xfrm>
          </p:grpSpPr>
          <p:sp>
            <p:nvSpPr>
              <p:cNvPr id="6" name="矩形 5"/>
              <p:cNvSpPr/>
              <p:nvPr/>
            </p:nvSpPr>
            <p:spPr>
              <a:xfrm>
                <a:off x="22539" y="10581"/>
                <a:ext cx="3575" cy="1960"/>
              </a:xfrm>
              <a:prstGeom prst="rect">
                <a:avLst/>
              </a:prstGeom>
              <a:solidFill>
                <a:schemeClr val="tx1"/>
              </a:solidFill>
              <a:ln>
                <a:solidFill>
                  <a:srgbClr val="118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像" descr="图像"/>
              <p:cNvPicPr>
                <a:picLocks noChangeAspect="1"/>
              </p:cNvPicPr>
              <p:nvPr/>
            </p:nvPicPr>
            <p:blipFill>
              <a:blip r:embed="rId5"/>
              <a:stretch>
                <a:fillRect/>
              </a:stretch>
            </p:blipFill>
            <p:spPr>
              <a:xfrm>
                <a:off x="23105" y="10808"/>
                <a:ext cx="2443" cy="1506"/>
              </a:xfrm>
              <a:prstGeom prst="rect">
                <a:avLst/>
              </a:prstGeom>
              <a:ln w="3175">
                <a:miter lim="400000"/>
                <a:headEnd/>
                <a:tailEnd/>
              </a:ln>
            </p:spPr>
          </p:pic>
        </p:grpSp>
      </p:grpSp>
      <p:sp>
        <p:nvSpPr>
          <p:cNvPr id="27" name="文本框 26"/>
          <p:cNvSpPr txBox="1"/>
          <p:nvPr/>
        </p:nvSpPr>
        <p:spPr>
          <a:xfrm>
            <a:off x="1521460" y="624205"/>
            <a:ext cx="10542905" cy="583565"/>
          </a:xfrm>
          <a:prstGeom prst="rect">
            <a:avLst/>
          </a:prstGeom>
          <a:noFill/>
        </p:spPr>
        <p:txBody>
          <a:bodyPr wrap="square" rtlCol="0">
            <a:spAutoFit/>
          </a:bodyPr>
          <a:lstStyle/>
          <a:p>
            <a:pPr defTabSz="1372235"/>
            <a:r>
              <a:rPr lang="en-US" altLang="zh-CN" sz="3200" dirty="0">
                <a:latin typeface="微软雅黑 Light" panose="020B0502040204020203" charset="-122"/>
                <a:ea typeface="微软雅黑 Light" panose="020B0502040204020203" charset="-122"/>
                <a:sym typeface="+mn-ea"/>
              </a:rPr>
              <a:t> </a:t>
            </a:r>
            <a:r>
              <a:rPr lang="zh-CN" altLang="en-US" sz="3200" dirty="0">
                <a:latin typeface="微软雅黑 Light" panose="020B0502040204020203" charset="-122"/>
                <a:ea typeface="微软雅黑 Light" panose="020B0502040204020203" charset="-122"/>
                <a:sym typeface="+mn-ea"/>
              </a:rPr>
              <a:t>一站式 </a:t>
            </a:r>
            <a:r>
              <a:rPr lang="en-US" altLang="zh-CN" sz="3200" dirty="0">
                <a:latin typeface="微软雅黑 Light" panose="020B0502040204020203" charset="-122"/>
                <a:ea typeface="微软雅黑 Light" panose="020B0502040204020203" charset="-122"/>
                <a:sym typeface="+mn-ea"/>
              </a:rPr>
              <a:t>DevOps</a:t>
            </a:r>
            <a:r>
              <a:rPr lang="zh-CN" altLang="en-US" sz="3200" dirty="0">
                <a:latin typeface="微软雅黑 Light" panose="020B0502040204020203" charset="-122"/>
                <a:ea typeface="微软雅黑 Light" panose="020B0502040204020203" charset="-122"/>
                <a:sym typeface="+mn-ea"/>
              </a:rPr>
              <a:t>，提升研发效能</a:t>
            </a:r>
            <a:endParaRPr lang="en-US" altLang="zh-CN" sz="3200" dirty="0">
              <a:latin typeface="微软雅黑 Light" panose="020B0502040204020203" charset="-122"/>
              <a:ea typeface="微软雅黑 Light" panose="020B0502040204020203" charset="-122"/>
              <a:cs typeface="微软雅黑 Light" panose="020B0502040204020203" charset="-122"/>
              <a:sym typeface="+mn-lt"/>
            </a:endParaRPr>
          </a:p>
        </p:txBody>
      </p:sp>
      <p:pic>
        <p:nvPicPr>
          <p:cNvPr id="28" name="图片 27" descr="CODING  产品研发流程 EN Copy@2x"/>
          <p:cNvPicPr>
            <a:picLocks noChangeAspect="1"/>
          </p:cNvPicPr>
          <p:nvPr/>
        </p:nvPicPr>
        <p:blipFill>
          <a:blip r:embed="rId6"/>
          <a:stretch>
            <a:fillRect/>
          </a:stretch>
        </p:blipFill>
        <p:spPr>
          <a:xfrm>
            <a:off x="-540385" y="1213485"/>
            <a:ext cx="15903575" cy="894588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2800339" y="2959694"/>
            <a:ext cx="12717302" cy="1846580"/>
          </a:xfrm>
          <a:prstGeom prst="rect">
            <a:avLst/>
          </a:prstGeom>
          <a:noFill/>
          <a:ln>
            <a:noFill/>
          </a:ln>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algn="ctr"/>
            <a:r>
              <a:rPr lang="en-US" altLang="zh-CN" sz="12000" dirty="0">
                <a:latin typeface="TTTGB Medium" panose="020C06030202040F0204" charset="-122"/>
                <a:ea typeface="TTTGB Medium" panose="020C06030202040F0204" charset="-122"/>
                <a:cs typeface="TTTGB Medium" panose="020C06030202040F0204" charset="-122"/>
              </a:rPr>
              <a:t>THANK YOU! </a:t>
            </a:r>
            <a:endParaRPr lang="en-US" altLang="zh-CN" sz="12000" dirty="0">
              <a:latin typeface="TTTGB Medium" panose="020C06030202040F0204" charset="-122"/>
              <a:ea typeface="TTTGB Medium" panose="020C06030202040F0204" charset="-122"/>
              <a:cs typeface="TTTGB Medium" panose="020C06030202040F0204" charset="-122"/>
            </a:endParaRPr>
          </a:p>
        </p:txBody>
      </p:sp>
      <p:pic>
        <p:nvPicPr>
          <p:cNvPr id="4" name="图片 3"/>
          <p:cNvPicPr>
            <a:picLocks noChangeAspect="1"/>
          </p:cNvPicPr>
          <p:nvPr/>
        </p:nvPicPr>
        <p:blipFill>
          <a:blip r:embed="rId1"/>
          <a:stretch>
            <a:fillRect/>
          </a:stretch>
        </p:blipFill>
        <p:spPr>
          <a:xfrm>
            <a:off x="6544263" y="7332145"/>
            <a:ext cx="5199474" cy="1389002"/>
          </a:xfrm>
          <a:prstGeom prst="rect">
            <a:avLst/>
          </a:prstGeom>
        </p:spPr>
      </p:pic>
    </p:spTree>
  </p:cSld>
  <p:clrMapOvr>
    <a:masterClrMapping/>
  </p:clrMapOvr>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830</Words>
  <Application>WPS 演示</Application>
  <PresentationFormat>Custom</PresentationFormat>
  <Paragraphs>208</Paragraphs>
  <Slides>7</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vt:i4>
      </vt:variant>
    </vt:vector>
  </HeadingPairs>
  <TitlesOfParts>
    <vt:vector size="19" baseType="lpstr">
      <vt:lpstr>Arial</vt:lpstr>
      <vt:lpstr>宋体</vt:lpstr>
      <vt:lpstr>Wingdings</vt:lpstr>
      <vt:lpstr>Calibri</vt:lpstr>
      <vt:lpstr>微软雅黑</vt:lpstr>
      <vt:lpstr>TTTGB Medium</vt:lpstr>
      <vt:lpstr>微软雅黑 Light</vt:lpstr>
      <vt:lpstr>黑体</vt:lpstr>
      <vt:lpstr>Kozuka Gothic Pr6N R</vt:lpstr>
      <vt:lpstr>TencentSans W3</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康</dc:creator>
  <cp:lastModifiedBy>毛毛</cp:lastModifiedBy>
  <cp:revision>324</cp:revision>
  <cp:lastPrinted>2018-06-07T09:43:00Z</cp:lastPrinted>
  <dcterms:created xsi:type="dcterms:W3CDTF">2018-04-09T12:23:00Z</dcterms:created>
  <dcterms:modified xsi:type="dcterms:W3CDTF">2019-06-26T02:34:49Z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